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9" r:id="rId4"/>
    <p:sldId id="260" r:id="rId5"/>
    <p:sldId id="261" r:id="rId6"/>
    <p:sldId id="262" r:id="rId7"/>
    <p:sldId id="264" r:id="rId8"/>
    <p:sldId id="265" r:id="rId9"/>
    <p:sldId id="296" r:id="rId10"/>
    <p:sldId id="258" r:id="rId11"/>
    <p:sldId id="297" r:id="rId12"/>
    <p:sldId id="266" r:id="rId13"/>
    <p:sldId id="278" r:id="rId14"/>
    <p:sldId id="268" r:id="rId15"/>
    <p:sldId id="269" r:id="rId16"/>
    <p:sldId id="270" r:id="rId17"/>
    <p:sldId id="271" r:id="rId18"/>
    <p:sldId id="272" r:id="rId19"/>
    <p:sldId id="273" r:id="rId20"/>
    <p:sldId id="274" r:id="rId21"/>
    <p:sldId id="275" r:id="rId22"/>
    <p:sldId id="276" r:id="rId23"/>
    <p:sldId id="277"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8" r:id="rId42"/>
    <p:sldId id="299" r:id="rId43"/>
  </p:sldIdLst>
  <p:sldSz cx="9144000" cy="6858000" type="screen4x3"/>
  <p:notesSz cx="6858000" cy="9144000"/>
  <p:defaultTextStyle>
    <a:defPPr>
      <a:defRPr lang="sr-Latn-C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7" d="100"/>
          <a:sy n="87" d="100"/>
        </p:scale>
        <p:origin x="-73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9154" name="Group 2"/>
          <p:cNvGrpSpPr>
            <a:grpSpLocks/>
          </p:cNvGrpSpPr>
          <p:nvPr/>
        </p:nvGrpSpPr>
        <p:grpSpPr bwMode="auto">
          <a:xfrm>
            <a:off x="0" y="0"/>
            <a:ext cx="8763000" cy="5943600"/>
            <a:chOff x="0" y="0"/>
            <a:chExt cx="5520" cy="3744"/>
          </a:xfrm>
        </p:grpSpPr>
        <p:sp>
          <p:nvSpPr>
            <p:cNvPr id="49155"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endParaRPr lang="en-US" sz="2400">
                <a:latin typeface="Times New Roman" pitchFamily="18" charset="0"/>
              </a:endParaRPr>
            </a:p>
          </p:txBody>
        </p:sp>
        <p:grpSp>
          <p:nvGrpSpPr>
            <p:cNvPr id="49156" name="Group 4"/>
            <p:cNvGrpSpPr>
              <a:grpSpLocks/>
            </p:cNvGrpSpPr>
            <p:nvPr userDrawn="1"/>
          </p:nvGrpSpPr>
          <p:grpSpPr bwMode="auto">
            <a:xfrm>
              <a:off x="0" y="2208"/>
              <a:ext cx="5520" cy="1536"/>
              <a:chOff x="0" y="2208"/>
              <a:chExt cx="5520" cy="1536"/>
            </a:xfrm>
          </p:grpSpPr>
          <p:sp>
            <p:nvSpPr>
              <p:cNvPr id="49157"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endParaRPr lang="en-US" sz="2400">
                  <a:latin typeface="Times New Roman" pitchFamily="18" charset="0"/>
                </a:endParaRPr>
              </a:p>
            </p:txBody>
          </p:sp>
          <p:sp>
            <p:nvSpPr>
              <p:cNvPr id="49158"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endParaRPr lang="en-US" sz="2400">
                  <a:latin typeface="Times New Roman" pitchFamily="18" charset="0"/>
                </a:endParaRPr>
              </a:p>
            </p:txBody>
          </p:sp>
          <p:sp>
            <p:nvSpPr>
              <p:cNvPr id="49159"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endParaRPr lang="en-US"/>
              </a:p>
            </p:txBody>
          </p:sp>
        </p:grpSp>
        <p:grpSp>
          <p:nvGrpSpPr>
            <p:cNvPr id="49160" name="Group 8"/>
            <p:cNvGrpSpPr>
              <a:grpSpLocks/>
            </p:cNvGrpSpPr>
            <p:nvPr userDrawn="1"/>
          </p:nvGrpSpPr>
          <p:grpSpPr bwMode="auto">
            <a:xfrm>
              <a:off x="400" y="336"/>
              <a:ext cx="5088" cy="192"/>
              <a:chOff x="400" y="336"/>
              <a:chExt cx="5088" cy="192"/>
            </a:xfrm>
          </p:grpSpPr>
          <p:sp>
            <p:nvSpPr>
              <p:cNvPr id="49161"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endParaRPr lang="en-US" sz="2400">
                  <a:latin typeface="Times New Roman" pitchFamily="18" charset="0"/>
                </a:endParaRPr>
              </a:p>
            </p:txBody>
          </p:sp>
          <p:sp>
            <p:nvSpPr>
              <p:cNvPr id="49162"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endParaRPr lang="en-US"/>
              </a:p>
            </p:txBody>
          </p:sp>
        </p:grpSp>
      </p:grpSp>
      <p:sp>
        <p:nvSpPr>
          <p:cNvPr id="49163" name="Rectangle 11"/>
          <p:cNvSpPr>
            <a:spLocks noGrp="1" noChangeArrowheads="1"/>
          </p:cNvSpPr>
          <p:nvPr>
            <p:ph type="ctrTitle"/>
          </p:nvPr>
        </p:nvSpPr>
        <p:spPr>
          <a:xfrm>
            <a:off x="2057400" y="1143000"/>
            <a:ext cx="6629400" cy="2209800"/>
          </a:xfrm>
        </p:spPr>
        <p:txBody>
          <a:bodyPr/>
          <a:lstStyle>
            <a:lvl1pPr>
              <a:defRPr sz="4800"/>
            </a:lvl1pPr>
          </a:lstStyle>
          <a:p>
            <a:r>
              <a:rPr lang="sr-Latn-CS"/>
              <a:t>Click to edit Master title style</a:t>
            </a:r>
          </a:p>
        </p:txBody>
      </p:sp>
      <p:sp>
        <p:nvSpPr>
          <p:cNvPr id="49164"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sr-Latn-CS"/>
              <a:t>Click to edit Master subtitle style</a:t>
            </a:r>
          </a:p>
        </p:txBody>
      </p:sp>
      <p:sp>
        <p:nvSpPr>
          <p:cNvPr id="49165" name="Rectangle 13"/>
          <p:cNvSpPr>
            <a:spLocks noGrp="1" noChangeArrowheads="1"/>
          </p:cNvSpPr>
          <p:nvPr>
            <p:ph type="dt" sz="half" idx="2"/>
          </p:nvPr>
        </p:nvSpPr>
        <p:spPr>
          <a:xfrm>
            <a:off x="912813" y="6251575"/>
            <a:ext cx="1905000" cy="457200"/>
          </a:xfrm>
        </p:spPr>
        <p:txBody>
          <a:bodyPr/>
          <a:lstStyle>
            <a:lvl1pPr>
              <a:defRPr/>
            </a:lvl1pPr>
          </a:lstStyle>
          <a:p>
            <a:endParaRPr lang="sr-Latn-CS"/>
          </a:p>
        </p:txBody>
      </p:sp>
      <p:sp>
        <p:nvSpPr>
          <p:cNvPr id="49166" name="Rectangle 14"/>
          <p:cNvSpPr>
            <a:spLocks noGrp="1" noChangeArrowheads="1"/>
          </p:cNvSpPr>
          <p:nvPr>
            <p:ph type="ftr" sz="quarter" idx="3"/>
          </p:nvPr>
        </p:nvSpPr>
        <p:spPr>
          <a:xfrm>
            <a:off x="3354388" y="6248400"/>
            <a:ext cx="2895600" cy="457200"/>
          </a:xfrm>
        </p:spPr>
        <p:txBody>
          <a:bodyPr/>
          <a:lstStyle>
            <a:lvl1pPr>
              <a:defRPr/>
            </a:lvl1pPr>
          </a:lstStyle>
          <a:p>
            <a:endParaRPr lang="sr-Latn-CS"/>
          </a:p>
        </p:txBody>
      </p:sp>
      <p:sp>
        <p:nvSpPr>
          <p:cNvPr id="49167" name="Rectangle 15"/>
          <p:cNvSpPr>
            <a:spLocks noGrp="1" noChangeArrowheads="1"/>
          </p:cNvSpPr>
          <p:nvPr>
            <p:ph type="sldNum" sz="quarter" idx="4"/>
          </p:nvPr>
        </p:nvSpPr>
        <p:spPr/>
        <p:txBody>
          <a:bodyPr/>
          <a:lstStyle>
            <a:lvl1pPr>
              <a:defRPr/>
            </a:lvl1pPr>
          </a:lstStyle>
          <a:p>
            <a:fld id="{B49676BC-671C-471E-B465-ED6690C91CCB}" type="slidenum">
              <a:rPr lang="sr-Latn-CS"/>
              <a:pPr/>
              <a:t>‹#›</a:t>
            </a:fld>
            <a:endParaRPr lang="sr-Latn-C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sr-Latn-CS"/>
          </a:p>
        </p:txBody>
      </p:sp>
      <p:sp>
        <p:nvSpPr>
          <p:cNvPr id="5" name="Footer Placeholder 4"/>
          <p:cNvSpPr>
            <a:spLocks noGrp="1"/>
          </p:cNvSpPr>
          <p:nvPr>
            <p:ph type="ftr" sz="quarter" idx="11"/>
          </p:nvPr>
        </p:nvSpPr>
        <p:spPr/>
        <p:txBody>
          <a:bodyPr/>
          <a:lstStyle>
            <a:lvl1pPr>
              <a:defRPr/>
            </a:lvl1pPr>
          </a:lstStyle>
          <a:p>
            <a:endParaRPr lang="sr-Latn-CS"/>
          </a:p>
        </p:txBody>
      </p:sp>
      <p:sp>
        <p:nvSpPr>
          <p:cNvPr id="6" name="Slide Number Placeholder 5"/>
          <p:cNvSpPr>
            <a:spLocks noGrp="1"/>
          </p:cNvSpPr>
          <p:nvPr>
            <p:ph type="sldNum" sz="quarter" idx="12"/>
          </p:nvPr>
        </p:nvSpPr>
        <p:spPr/>
        <p:txBody>
          <a:bodyPr/>
          <a:lstStyle>
            <a:lvl1pPr>
              <a:defRPr/>
            </a:lvl1pPr>
          </a:lstStyle>
          <a:p>
            <a:fld id="{4EACF97D-FF59-42CA-B2F3-DEFDF3FAC32E}" type="slidenum">
              <a:rPr lang="sr-Latn-CS"/>
              <a:pPr/>
              <a:t>‹#›</a:t>
            </a:fld>
            <a:endParaRPr lang="sr-Latn-C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sr-Latn-CS"/>
          </a:p>
        </p:txBody>
      </p:sp>
      <p:sp>
        <p:nvSpPr>
          <p:cNvPr id="5" name="Footer Placeholder 4"/>
          <p:cNvSpPr>
            <a:spLocks noGrp="1"/>
          </p:cNvSpPr>
          <p:nvPr>
            <p:ph type="ftr" sz="quarter" idx="11"/>
          </p:nvPr>
        </p:nvSpPr>
        <p:spPr/>
        <p:txBody>
          <a:bodyPr/>
          <a:lstStyle>
            <a:lvl1pPr>
              <a:defRPr/>
            </a:lvl1pPr>
          </a:lstStyle>
          <a:p>
            <a:endParaRPr lang="sr-Latn-CS"/>
          </a:p>
        </p:txBody>
      </p:sp>
      <p:sp>
        <p:nvSpPr>
          <p:cNvPr id="6" name="Slide Number Placeholder 5"/>
          <p:cNvSpPr>
            <a:spLocks noGrp="1"/>
          </p:cNvSpPr>
          <p:nvPr>
            <p:ph type="sldNum" sz="quarter" idx="12"/>
          </p:nvPr>
        </p:nvSpPr>
        <p:spPr/>
        <p:txBody>
          <a:bodyPr/>
          <a:lstStyle>
            <a:lvl1pPr>
              <a:defRPr/>
            </a:lvl1pPr>
          </a:lstStyle>
          <a:p>
            <a:fld id="{334C3E04-0D18-418B-9FD2-E7D7DC9F9E2C}" type="slidenum">
              <a:rPr lang="sr-Latn-CS"/>
              <a:pPr/>
              <a:t>‹#›</a:t>
            </a:fld>
            <a:endParaRPr lang="sr-Latn-C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sr-Latn-CS"/>
          </a:p>
        </p:txBody>
      </p:sp>
      <p:sp>
        <p:nvSpPr>
          <p:cNvPr id="5" name="Footer Placeholder 4"/>
          <p:cNvSpPr>
            <a:spLocks noGrp="1"/>
          </p:cNvSpPr>
          <p:nvPr>
            <p:ph type="ftr" sz="quarter" idx="11"/>
          </p:nvPr>
        </p:nvSpPr>
        <p:spPr/>
        <p:txBody>
          <a:bodyPr/>
          <a:lstStyle>
            <a:lvl1pPr>
              <a:defRPr/>
            </a:lvl1pPr>
          </a:lstStyle>
          <a:p>
            <a:endParaRPr lang="sr-Latn-CS"/>
          </a:p>
        </p:txBody>
      </p:sp>
      <p:sp>
        <p:nvSpPr>
          <p:cNvPr id="6" name="Slide Number Placeholder 5"/>
          <p:cNvSpPr>
            <a:spLocks noGrp="1"/>
          </p:cNvSpPr>
          <p:nvPr>
            <p:ph type="sldNum" sz="quarter" idx="12"/>
          </p:nvPr>
        </p:nvSpPr>
        <p:spPr/>
        <p:txBody>
          <a:bodyPr/>
          <a:lstStyle>
            <a:lvl1pPr>
              <a:defRPr/>
            </a:lvl1pPr>
          </a:lstStyle>
          <a:p>
            <a:fld id="{07BE46AB-FB6D-407A-A972-B40FB8CD4EFB}" type="slidenum">
              <a:rPr lang="sr-Latn-CS"/>
              <a:pPr/>
              <a:t>‹#›</a:t>
            </a:fld>
            <a:endParaRPr lang="sr-Latn-C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sr-Latn-CS"/>
          </a:p>
        </p:txBody>
      </p:sp>
      <p:sp>
        <p:nvSpPr>
          <p:cNvPr id="5" name="Footer Placeholder 4"/>
          <p:cNvSpPr>
            <a:spLocks noGrp="1"/>
          </p:cNvSpPr>
          <p:nvPr>
            <p:ph type="ftr" sz="quarter" idx="11"/>
          </p:nvPr>
        </p:nvSpPr>
        <p:spPr/>
        <p:txBody>
          <a:bodyPr/>
          <a:lstStyle>
            <a:lvl1pPr>
              <a:defRPr/>
            </a:lvl1pPr>
          </a:lstStyle>
          <a:p>
            <a:endParaRPr lang="sr-Latn-CS"/>
          </a:p>
        </p:txBody>
      </p:sp>
      <p:sp>
        <p:nvSpPr>
          <p:cNvPr id="6" name="Slide Number Placeholder 5"/>
          <p:cNvSpPr>
            <a:spLocks noGrp="1"/>
          </p:cNvSpPr>
          <p:nvPr>
            <p:ph type="sldNum" sz="quarter" idx="12"/>
          </p:nvPr>
        </p:nvSpPr>
        <p:spPr/>
        <p:txBody>
          <a:bodyPr/>
          <a:lstStyle>
            <a:lvl1pPr>
              <a:defRPr/>
            </a:lvl1pPr>
          </a:lstStyle>
          <a:p>
            <a:fld id="{1F434290-4A7D-4EB6-9CF7-778D3F0AB960}" type="slidenum">
              <a:rPr lang="sr-Latn-CS"/>
              <a:pPr/>
              <a:t>‹#›</a:t>
            </a:fld>
            <a:endParaRPr lang="sr-Latn-C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sr-Latn-CS"/>
          </a:p>
        </p:txBody>
      </p:sp>
      <p:sp>
        <p:nvSpPr>
          <p:cNvPr id="6" name="Footer Placeholder 5"/>
          <p:cNvSpPr>
            <a:spLocks noGrp="1"/>
          </p:cNvSpPr>
          <p:nvPr>
            <p:ph type="ftr" sz="quarter" idx="11"/>
          </p:nvPr>
        </p:nvSpPr>
        <p:spPr/>
        <p:txBody>
          <a:bodyPr/>
          <a:lstStyle>
            <a:lvl1pPr>
              <a:defRPr/>
            </a:lvl1pPr>
          </a:lstStyle>
          <a:p>
            <a:endParaRPr lang="sr-Latn-CS"/>
          </a:p>
        </p:txBody>
      </p:sp>
      <p:sp>
        <p:nvSpPr>
          <p:cNvPr id="7" name="Slide Number Placeholder 6"/>
          <p:cNvSpPr>
            <a:spLocks noGrp="1"/>
          </p:cNvSpPr>
          <p:nvPr>
            <p:ph type="sldNum" sz="quarter" idx="12"/>
          </p:nvPr>
        </p:nvSpPr>
        <p:spPr/>
        <p:txBody>
          <a:bodyPr/>
          <a:lstStyle>
            <a:lvl1pPr>
              <a:defRPr/>
            </a:lvl1pPr>
          </a:lstStyle>
          <a:p>
            <a:fld id="{80412E1E-6588-419E-8711-F76B736AF1A3}" type="slidenum">
              <a:rPr lang="sr-Latn-CS"/>
              <a:pPr/>
              <a:t>‹#›</a:t>
            </a:fld>
            <a:endParaRPr lang="sr-Latn-C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sr-Latn-CS"/>
          </a:p>
        </p:txBody>
      </p:sp>
      <p:sp>
        <p:nvSpPr>
          <p:cNvPr id="8" name="Footer Placeholder 7"/>
          <p:cNvSpPr>
            <a:spLocks noGrp="1"/>
          </p:cNvSpPr>
          <p:nvPr>
            <p:ph type="ftr" sz="quarter" idx="11"/>
          </p:nvPr>
        </p:nvSpPr>
        <p:spPr/>
        <p:txBody>
          <a:bodyPr/>
          <a:lstStyle>
            <a:lvl1pPr>
              <a:defRPr/>
            </a:lvl1pPr>
          </a:lstStyle>
          <a:p>
            <a:endParaRPr lang="sr-Latn-CS"/>
          </a:p>
        </p:txBody>
      </p:sp>
      <p:sp>
        <p:nvSpPr>
          <p:cNvPr id="9" name="Slide Number Placeholder 8"/>
          <p:cNvSpPr>
            <a:spLocks noGrp="1"/>
          </p:cNvSpPr>
          <p:nvPr>
            <p:ph type="sldNum" sz="quarter" idx="12"/>
          </p:nvPr>
        </p:nvSpPr>
        <p:spPr/>
        <p:txBody>
          <a:bodyPr/>
          <a:lstStyle>
            <a:lvl1pPr>
              <a:defRPr/>
            </a:lvl1pPr>
          </a:lstStyle>
          <a:p>
            <a:fld id="{A4D1C999-CA3F-438C-971F-2BD70BCF5887}" type="slidenum">
              <a:rPr lang="sr-Latn-CS"/>
              <a:pPr/>
              <a:t>‹#›</a:t>
            </a:fld>
            <a:endParaRPr lang="sr-Latn-C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sr-Latn-CS"/>
          </a:p>
        </p:txBody>
      </p:sp>
      <p:sp>
        <p:nvSpPr>
          <p:cNvPr id="4" name="Footer Placeholder 3"/>
          <p:cNvSpPr>
            <a:spLocks noGrp="1"/>
          </p:cNvSpPr>
          <p:nvPr>
            <p:ph type="ftr" sz="quarter" idx="11"/>
          </p:nvPr>
        </p:nvSpPr>
        <p:spPr/>
        <p:txBody>
          <a:bodyPr/>
          <a:lstStyle>
            <a:lvl1pPr>
              <a:defRPr/>
            </a:lvl1pPr>
          </a:lstStyle>
          <a:p>
            <a:endParaRPr lang="sr-Latn-CS"/>
          </a:p>
        </p:txBody>
      </p:sp>
      <p:sp>
        <p:nvSpPr>
          <p:cNvPr id="5" name="Slide Number Placeholder 4"/>
          <p:cNvSpPr>
            <a:spLocks noGrp="1"/>
          </p:cNvSpPr>
          <p:nvPr>
            <p:ph type="sldNum" sz="quarter" idx="12"/>
          </p:nvPr>
        </p:nvSpPr>
        <p:spPr/>
        <p:txBody>
          <a:bodyPr/>
          <a:lstStyle>
            <a:lvl1pPr>
              <a:defRPr/>
            </a:lvl1pPr>
          </a:lstStyle>
          <a:p>
            <a:fld id="{61F8353F-07D0-4289-97E0-635EBAB2B691}" type="slidenum">
              <a:rPr lang="sr-Latn-CS"/>
              <a:pPr/>
              <a:t>‹#›</a:t>
            </a:fld>
            <a:endParaRPr lang="sr-Latn-C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sr-Latn-CS"/>
          </a:p>
        </p:txBody>
      </p:sp>
      <p:sp>
        <p:nvSpPr>
          <p:cNvPr id="3" name="Footer Placeholder 2"/>
          <p:cNvSpPr>
            <a:spLocks noGrp="1"/>
          </p:cNvSpPr>
          <p:nvPr>
            <p:ph type="ftr" sz="quarter" idx="11"/>
          </p:nvPr>
        </p:nvSpPr>
        <p:spPr/>
        <p:txBody>
          <a:bodyPr/>
          <a:lstStyle>
            <a:lvl1pPr>
              <a:defRPr/>
            </a:lvl1pPr>
          </a:lstStyle>
          <a:p>
            <a:endParaRPr lang="sr-Latn-CS"/>
          </a:p>
        </p:txBody>
      </p:sp>
      <p:sp>
        <p:nvSpPr>
          <p:cNvPr id="4" name="Slide Number Placeholder 3"/>
          <p:cNvSpPr>
            <a:spLocks noGrp="1"/>
          </p:cNvSpPr>
          <p:nvPr>
            <p:ph type="sldNum" sz="quarter" idx="12"/>
          </p:nvPr>
        </p:nvSpPr>
        <p:spPr/>
        <p:txBody>
          <a:bodyPr/>
          <a:lstStyle>
            <a:lvl1pPr>
              <a:defRPr/>
            </a:lvl1pPr>
          </a:lstStyle>
          <a:p>
            <a:fld id="{D34B5E9F-60C9-4DD7-A60F-C36357CF9A7A}" type="slidenum">
              <a:rPr lang="sr-Latn-CS"/>
              <a:pPr/>
              <a:t>‹#›</a:t>
            </a:fld>
            <a:endParaRPr lang="sr-Latn-C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sr-Latn-CS"/>
          </a:p>
        </p:txBody>
      </p:sp>
      <p:sp>
        <p:nvSpPr>
          <p:cNvPr id="6" name="Footer Placeholder 5"/>
          <p:cNvSpPr>
            <a:spLocks noGrp="1"/>
          </p:cNvSpPr>
          <p:nvPr>
            <p:ph type="ftr" sz="quarter" idx="11"/>
          </p:nvPr>
        </p:nvSpPr>
        <p:spPr/>
        <p:txBody>
          <a:bodyPr/>
          <a:lstStyle>
            <a:lvl1pPr>
              <a:defRPr/>
            </a:lvl1pPr>
          </a:lstStyle>
          <a:p>
            <a:endParaRPr lang="sr-Latn-CS"/>
          </a:p>
        </p:txBody>
      </p:sp>
      <p:sp>
        <p:nvSpPr>
          <p:cNvPr id="7" name="Slide Number Placeholder 6"/>
          <p:cNvSpPr>
            <a:spLocks noGrp="1"/>
          </p:cNvSpPr>
          <p:nvPr>
            <p:ph type="sldNum" sz="quarter" idx="12"/>
          </p:nvPr>
        </p:nvSpPr>
        <p:spPr/>
        <p:txBody>
          <a:bodyPr/>
          <a:lstStyle>
            <a:lvl1pPr>
              <a:defRPr/>
            </a:lvl1pPr>
          </a:lstStyle>
          <a:p>
            <a:fld id="{9B4F9D5B-C58A-4BA8-9325-850384F53856}" type="slidenum">
              <a:rPr lang="sr-Latn-CS"/>
              <a:pPr/>
              <a:t>‹#›</a:t>
            </a:fld>
            <a:endParaRPr lang="sr-Latn-C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sr-Latn-CS"/>
          </a:p>
        </p:txBody>
      </p:sp>
      <p:sp>
        <p:nvSpPr>
          <p:cNvPr id="6" name="Footer Placeholder 5"/>
          <p:cNvSpPr>
            <a:spLocks noGrp="1"/>
          </p:cNvSpPr>
          <p:nvPr>
            <p:ph type="ftr" sz="quarter" idx="11"/>
          </p:nvPr>
        </p:nvSpPr>
        <p:spPr/>
        <p:txBody>
          <a:bodyPr/>
          <a:lstStyle>
            <a:lvl1pPr>
              <a:defRPr/>
            </a:lvl1pPr>
          </a:lstStyle>
          <a:p>
            <a:endParaRPr lang="sr-Latn-CS"/>
          </a:p>
        </p:txBody>
      </p:sp>
      <p:sp>
        <p:nvSpPr>
          <p:cNvPr id="7" name="Slide Number Placeholder 6"/>
          <p:cNvSpPr>
            <a:spLocks noGrp="1"/>
          </p:cNvSpPr>
          <p:nvPr>
            <p:ph type="sldNum" sz="quarter" idx="12"/>
          </p:nvPr>
        </p:nvSpPr>
        <p:spPr/>
        <p:txBody>
          <a:bodyPr/>
          <a:lstStyle>
            <a:lvl1pPr>
              <a:defRPr/>
            </a:lvl1pPr>
          </a:lstStyle>
          <a:p>
            <a:fld id="{43D96628-DEAD-4A2D-8642-C177228B2547}" type="slidenum">
              <a:rPr lang="sr-Latn-CS"/>
              <a:pPr/>
              <a:t>‹#›</a:t>
            </a:fld>
            <a:endParaRPr lang="sr-Latn-C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8130" name="Group 2"/>
          <p:cNvGrpSpPr>
            <a:grpSpLocks/>
          </p:cNvGrpSpPr>
          <p:nvPr/>
        </p:nvGrpSpPr>
        <p:grpSpPr bwMode="auto">
          <a:xfrm>
            <a:off x="0" y="0"/>
            <a:ext cx="8686800" cy="4876800"/>
            <a:chOff x="0" y="0"/>
            <a:chExt cx="5472" cy="3072"/>
          </a:xfrm>
        </p:grpSpPr>
        <p:sp>
          <p:nvSpPr>
            <p:cNvPr id="48131"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endParaRPr lang="en-US" sz="2400">
                <a:latin typeface="Times New Roman" pitchFamily="18" charset="0"/>
              </a:endParaRPr>
            </a:p>
          </p:txBody>
        </p:sp>
        <p:grpSp>
          <p:nvGrpSpPr>
            <p:cNvPr id="48132" name="Group 4"/>
            <p:cNvGrpSpPr>
              <a:grpSpLocks/>
            </p:cNvGrpSpPr>
            <p:nvPr/>
          </p:nvGrpSpPr>
          <p:grpSpPr bwMode="auto">
            <a:xfrm>
              <a:off x="240" y="893"/>
              <a:ext cx="5232" cy="115"/>
              <a:chOff x="240" y="893"/>
              <a:chExt cx="5232" cy="115"/>
            </a:xfrm>
          </p:grpSpPr>
          <p:sp>
            <p:nvSpPr>
              <p:cNvPr id="48133"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endParaRPr lang="en-US" sz="2400">
                  <a:latin typeface="Times New Roman" pitchFamily="18" charset="0"/>
                </a:endParaRPr>
              </a:p>
            </p:txBody>
          </p:sp>
          <p:sp>
            <p:nvSpPr>
              <p:cNvPr id="48134"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endParaRPr lang="en-US"/>
              </a:p>
            </p:txBody>
          </p:sp>
        </p:grpSp>
      </p:grpSp>
      <p:sp>
        <p:nvSpPr>
          <p:cNvPr id="48135"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sr-Latn-CS" smtClean="0"/>
              <a:t>Click to edit Master title style</a:t>
            </a:r>
          </a:p>
        </p:txBody>
      </p:sp>
      <p:sp>
        <p:nvSpPr>
          <p:cNvPr id="48136"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r-Latn-CS" smtClean="0"/>
              <a:t>Click to edit Master text styles</a:t>
            </a:r>
          </a:p>
          <a:p>
            <a:pPr lvl="1"/>
            <a:r>
              <a:rPr lang="sr-Latn-CS" smtClean="0"/>
              <a:t>Second level</a:t>
            </a:r>
          </a:p>
          <a:p>
            <a:pPr lvl="2"/>
            <a:r>
              <a:rPr lang="sr-Latn-CS" smtClean="0"/>
              <a:t>Third level</a:t>
            </a:r>
          </a:p>
          <a:p>
            <a:pPr lvl="3"/>
            <a:r>
              <a:rPr lang="sr-Latn-CS" smtClean="0"/>
              <a:t>Fourth level</a:t>
            </a:r>
          </a:p>
          <a:p>
            <a:pPr lvl="4"/>
            <a:r>
              <a:rPr lang="sr-Latn-CS" smtClean="0"/>
              <a:t>Fifth level</a:t>
            </a:r>
          </a:p>
        </p:txBody>
      </p:sp>
      <p:sp>
        <p:nvSpPr>
          <p:cNvPr id="48137"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sr-Latn-CS"/>
          </a:p>
        </p:txBody>
      </p:sp>
      <p:sp>
        <p:nvSpPr>
          <p:cNvPr id="48138"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sr-Latn-CS"/>
          </a:p>
        </p:txBody>
      </p:sp>
      <p:sp>
        <p:nvSpPr>
          <p:cNvPr id="48139"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2DD60EA1-196E-4DF7-B368-E4E434DDC077}" type="slidenum">
              <a:rPr lang="sr-Latn-CS"/>
              <a:pPr/>
              <a:t>‹#›</a:t>
            </a:fld>
            <a:endParaRPr lang="sr-Latn-CS"/>
          </a:p>
        </p:txBody>
      </p:sp>
      <p:sp>
        <p:nvSpPr>
          <p:cNvPr id="48140"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Times New Roman" pitchFamily="18" charset="0"/>
          <a:cs typeface="Arial" charset="0"/>
        </a:defRPr>
      </a:lvl2pPr>
      <a:lvl3pPr algn="l" rtl="0" fontAlgn="base">
        <a:spcBef>
          <a:spcPct val="0"/>
        </a:spcBef>
        <a:spcAft>
          <a:spcPct val="0"/>
        </a:spcAft>
        <a:defRPr sz="4200">
          <a:solidFill>
            <a:schemeClr val="tx2"/>
          </a:solidFill>
          <a:latin typeface="Times New Roman" pitchFamily="18" charset="0"/>
          <a:cs typeface="Arial" charset="0"/>
        </a:defRPr>
      </a:lvl3pPr>
      <a:lvl4pPr algn="l" rtl="0" fontAlgn="base">
        <a:spcBef>
          <a:spcPct val="0"/>
        </a:spcBef>
        <a:spcAft>
          <a:spcPct val="0"/>
        </a:spcAft>
        <a:defRPr sz="4200">
          <a:solidFill>
            <a:schemeClr val="tx2"/>
          </a:solidFill>
          <a:latin typeface="Times New Roman" pitchFamily="18" charset="0"/>
          <a:cs typeface="Arial" charset="0"/>
        </a:defRPr>
      </a:lvl4pPr>
      <a:lvl5pPr algn="l" rtl="0" fontAlgn="base">
        <a:spcBef>
          <a:spcPct val="0"/>
        </a:spcBef>
        <a:spcAft>
          <a:spcPct val="0"/>
        </a:spcAft>
        <a:defRPr sz="4200">
          <a:solidFill>
            <a:schemeClr val="tx2"/>
          </a:solidFill>
          <a:latin typeface="Times New Roman" pitchFamily="18" charset="0"/>
          <a:cs typeface="Arial" charset="0"/>
        </a:defRPr>
      </a:lvl5pPr>
      <a:lvl6pPr marL="457200" algn="l" rtl="0" fontAlgn="base">
        <a:spcBef>
          <a:spcPct val="0"/>
        </a:spcBef>
        <a:spcAft>
          <a:spcPct val="0"/>
        </a:spcAft>
        <a:defRPr sz="4200">
          <a:solidFill>
            <a:schemeClr val="tx2"/>
          </a:solidFill>
          <a:latin typeface="Times New Roman" pitchFamily="18" charset="0"/>
          <a:cs typeface="Arial" charset="0"/>
        </a:defRPr>
      </a:lvl6pPr>
      <a:lvl7pPr marL="914400" algn="l" rtl="0" fontAlgn="base">
        <a:spcBef>
          <a:spcPct val="0"/>
        </a:spcBef>
        <a:spcAft>
          <a:spcPct val="0"/>
        </a:spcAft>
        <a:defRPr sz="4200">
          <a:solidFill>
            <a:schemeClr val="tx2"/>
          </a:solidFill>
          <a:latin typeface="Times New Roman" pitchFamily="18" charset="0"/>
          <a:cs typeface="Arial" charset="0"/>
        </a:defRPr>
      </a:lvl7pPr>
      <a:lvl8pPr marL="1371600" algn="l" rtl="0" fontAlgn="base">
        <a:spcBef>
          <a:spcPct val="0"/>
        </a:spcBef>
        <a:spcAft>
          <a:spcPct val="0"/>
        </a:spcAft>
        <a:defRPr sz="4200">
          <a:solidFill>
            <a:schemeClr val="tx2"/>
          </a:solidFill>
          <a:latin typeface="Times New Roman" pitchFamily="18" charset="0"/>
          <a:cs typeface="Arial" charset="0"/>
        </a:defRPr>
      </a:lvl8pPr>
      <a:lvl9pPr marL="1828800" algn="l" rtl="0" fontAlgn="base">
        <a:spcBef>
          <a:spcPct val="0"/>
        </a:spcBef>
        <a:spcAft>
          <a:spcPct val="0"/>
        </a:spcAft>
        <a:defRPr sz="4200">
          <a:solidFill>
            <a:schemeClr val="tx2"/>
          </a:solidFill>
          <a:latin typeface="Times New Roman" pitchFamily="18" charset="0"/>
          <a:cs typeface="Arial" charset="0"/>
        </a:defRPr>
      </a:lvl9pPr>
    </p:titleStyle>
    <p:bodyStyle>
      <a:lvl1pPr marL="342900" indent="-342900" algn="l" rtl="0" fontAlgn="base">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n"/>
        <a:defRPr sz="2600">
          <a:solidFill>
            <a:schemeClr val="tx1"/>
          </a:solidFill>
          <a:latin typeface="+mn-lt"/>
          <a:cs typeface="+mn-cs"/>
        </a:defRPr>
      </a:lvl2pPr>
      <a:lvl3pPr marL="1143000" indent="-228600" algn="l" rtl="0" fontAlgn="base">
        <a:spcBef>
          <a:spcPct val="20000"/>
        </a:spcBef>
        <a:spcAft>
          <a:spcPct val="0"/>
        </a:spcAft>
        <a:buClr>
          <a:schemeClr val="folHlink"/>
        </a:buClr>
        <a:buSzPct val="55000"/>
        <a:buFont typeface="Wingdings" pitchFamily="2" charset="2"/>
        <a:buChar char="n"/>
        <a:defRPr sz="2300">
          <a:solidFill>
            <a:schemeClr val="tx1"/>
          </a:solidFill>
          <a:latin typeface="+mn-lt"/>
          <a:cs typeface="+mn-cs"/>
        </a:defRPr>
      </a:lvl3pPr>
      <a:lvl4pPr marL="16002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sr-Cyrl-CS" sz="4400"/>
              <a:t>Упитник ЕУ за Србију и борба против корупције</a:t>
            </a:r>
            <a:endParaRPr lang="sr-Latn-CS" sz="4400"/>
          </a:p>
        </p:txBody>
      </p:sp>
      <p:sp>
        <p:nvSpPr>
          <p:cNvPr id="2051" name="Rectangle 3"/>
          <p:cNvSpPr>
            <a:spLocks noGrp="1" noChangeArrowheads="1"/>
          </p:cNvSpPr>
          <p:nvPr>
            <p:ph type="subTitle" idx="1"/>
          </p:nvPr>
        </p:nvSpPr>
        <p:spPr/>
        <p:txBody>
          <a:bodyPr/>
          <a:lstStyle/>
          <a:p>
            <a:r>
              <a:rPr lang="sr-Cyrl-CS"/>
              <a:t>28.Јануар 2011</a:t>
            </a:r>
            <a:endParaRPr lang="sr-Latn-C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sr-Cyrl-CS"/>
              <a:t>Правосуђе</a:t>
            </a:r>
            <a:endParaRPr lang="sr-Latn-CS"/>
          </a:p>
        </p:txBody>
      </p:sp>
      <p:sp>
        <p:nvSpPr>
          <p:cNvPr id="4099" name="Rectangle 3"/>
          <p:cNvSpPr>
            <a:spLocks noGrp="1" noChangeArrowheads="1"/>
          </p:cNvSpPr>
          <p:nvPr>
            <p:ph type="body" idx="1"/>
          </p:nvPr>
        </p:nvSpPr>
        <p:spPr/>
        <p:txBody>
          <a:bodyPr/>
          <a:lstStyle/>
          <a:p>
            <a:pPr>
              <a:lnSpc>
                <a:spcPct val="80000"/>
              </a:lnSpc>
            </a:pPr>
            <a:r>
              <a:rPr lang="ru-RU" sz="1400"/>
              <a:t>Тужилаштво за организовани криминал је Вучковић Ljубомира, судију Врховног суда Србије, оптужило за кривична дела примање мита из члана 254 став 1, злоупотреба службеног положаја из члана 242 став 1 КЗ и противзаконито посредовање из члана 253 став 1 КЗ. Након кривичног поступка Посебно одељење Вишег суда у Београду је окривљеног Ljубомира Вучковића осудило на јединствену казну затвора у трајању од 8 година. По жалби ова казна је преиначена на казну затвора од 6 година.</a:t>
            </a:r>
            <a:endParaRPr lang="sr-Cyrl-CS" sz="1400"/>
          </a:p>
          <a:p>
            <a:pPr>
              <a:lnSpc>
                <a:spcPct val="80000"/>
              </a:lnSpc>
            </a:pPr>
            <a:r>
              <a:rPr lang="sr-Cyrl-CS" sz="1400"/>
              <a:t>Тужилаштво за организовани криминал је оптужило Часлава Масларевића, бившег </a:t>
            </a:r>
            <a:r>
              <a:rPr lang="ru-RU" sz="1400"/>
              <a:t>јавног ту</a:t>
            </a:r>
            <a:r>
              <a:rPr lang="sr-Cyrl-CS" sz="1400"/>
              <a:t>ж</a:t>
            </a:r>
            <a:r>
              <a:rPr lang="ru-RU" sz="1400"/>
              <a:t>иоца у По</a:t>
            </a:r>
            <a:r>
              <a:rPr lang="sr-Cyrl-CS" sz="1400"/>
              <a:t>ж</a:t>
            </a:r>
            <a:r>
              <a:rPr lang="ru-RU" sz="1400"/>
              <a:t>еги</a:t>
            </a:r>
            <a:r>
              <a:rPr lang="sr-Cyrl-CS" sz="1400"/>
              <a:t>, да је </a:t>
            </a:r>
            <a:r>
              <a:rPr lang="ru-RU" sz="1400"/>
              <a:t>у својству носиоца правосудне функције починио кривично дело примања мита. У поступку пред Посебним одељењем Вишег суда у Београду он је првостепено осуђен на</a:t>
            </a:r>
            <a:r>
              <a:rPr lang="sr-Cyrl-CS" sz="1400"/>
              <a:t> казну затвора у трајању од 4 године и новчану казну од 500.000,00 динара, а изречена му је и мера безбедности забрана обављања правосудних функција у трајању од 5 година.</a:t>
            </a:r>
          </a:p>
          <a:p>
            <a:pPr>
              <a:lnSpc>
                <a:spcPct val="80000"/>
              </a:lnSpc>
            </a:pPr>
            <a:r>
              <a:rPr lang="sr-Cyrl-CS" sz="1400"/>
              <a:t>Председник Трговинског суда Горан Кљајевић, осуђен је на годину дана затвора због извршеног једног кривичног дела злоупотреба службеног положаја пред Посебним одељењем Вишег суда у Београду, а по отужници Тужилаштва за организовани криминал. Против њега је још увек у току кривични поступак због основане сумње да је починио кривична дела злочиначко удруживање, примање мита и злоупотреба службеног положаја.</a:t>
            </a:r>
          </a:p>
          <a:p>
            <a:pPr>
              <a:lnSpc>
                <a:spcPct val="80000"/>
              </a:lnSpc>
            </a:pPr>
            <a:r>
              <a:rPr lang="sr-Cyrl-CS" sz="1400"/>
              <a:t>Судији Трговинског суда Делинки Ђурђевић у истом поступку пред Посебним одељењем Вишег суда у Београду, а по оптужници Тужилаштва за организовани криминал, суди се за извршење кривичних дела примање мита и злоупотреба службеног положаја. </a:t>
            </a:r>
          </a:p>
          <a:p>
            <a:pPr>
              <a:lnSpc>
                <a:spcPct val="80000"/>
              </a:lnSpc>
            </a:pPr>
            <a:r>
              <a:rPr lang="sr-Cyrl-CS" sz="1400"/>
              <a:t>Према подацима Врховног суда Србије и Великог персоналног већа било је случајева да се покрене по службеној дужности кривични поступак за кривична дела са елементом корупције против судија. </a:t>
            </a:r>
          </a:p>
          <a:p>
            <a:pPr>
              <a:lnSpc>
                <a:spcPct val="80000"/>
              </a:lnSpc>
            </a:pPr>
            <a:endParaRPr lang="sr-Latn-CS" sz="1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sr-Cyrl-CS"/>
              <a:t>Правосуђе</a:t>
            </a:r>
            <a:endParaRPr lang="sr-Latn-CS"/>
          </a:p>
        </p:txBody>
      </p:sp>
      <p:sp>
        <p:nvSpPr>
          <p:cNvPr id="44035" name="Rectangle 3"/>
          <p:cNvSpPr>
            <a:spLocks noGrp="1" noChangeArrowheads="1"/>
          </p:cNvSpPr>
          <p:nvPr>
            <p:ph type="body" idx="1"/>
          </p:nvPr>
        </p:nvSpPr>
        <p:spPr/>
        <p:txBody>
          <a:bodyPr/>
          <a:lstStyle/>
          <a:p>
            <a:pPr>
              <a:lnSpc>
                <a:spcPct val="80000"/>
              </a:lnSpc>
            </a:pPr>
            <a:r>
              <a:rPr lang="sr-Cyrl-CS" sz="1400" b="1"/>
              <a:t>Нпр.</a:t>
            </a:r>
            <a:r>
              <a:rPr lang="sr-Cyrl-CS" sz="1400"/>
              <a:t> Окружни суду у Смедереву је водио поступак против судије Општинског суда у Пожаревцу Слободана Којадиновића у предмету К бр.63/05 за кривична дела кршење закона од стране судије из члана 243. КЗ Републике Србије и фалсификовање службене исправе из члана 248. став 3. а у вези става 2. и 1. КЗ Републике Србије. Врховни суд Србије је у другостепеном поступку пресудом КЖ I2539/07 потврдио условну осуду и изрекао је меру безбедности забране вршешења позива у трајању од 10 година. Општински суд у Ваљеву је водио поступак против судије Општинског суда у Мионици Драгана Радосављевића који је правноснажно осуђен за кривично дело из члана 208. став1. КЗ на казну затвора у трајању од три месеца. Велико персонално веће је у овом случају утврдило разлоге за разрешење судије. Окружни суду у Новом Саду је судији Општинског суда у Бачкој Паланци Драгана Самарџије у предмету К бр. 438/06 донео осуђујућу пресуду за кривично дело примања мита из члана 254 став1 КЗ. Изречена је казна затвора у трајању од једне године. Пресудом Врховног суда Србије уважена је жалба окружног јавног тужиоца и окривљеног, окривљени је осуђен на затвор од 2 године. Велико персонално веће је у овом случају утврдило разлоге за разрешење судије. Против судије Општинског суда у Књажевцу Владимира Радивојевића Окружни суд у Нишу донео је осуђујућу пресуду за кривично дело кршење закона од стране судија из члана 360. КЗ. Пресудом Врховног суда Србије именовани је оглашен кривим за кривично дело које му стављено на терет и изречена му је казна затвора. У неколико случајева водио се кривични поступак против судија за кривично дело кршење закона од стране судија, за кривично дело примање мита, за кривично дело злоупотреба службеног положаја али су ти поступци окончани правноснажно ослобађајућом пресудом или обуставом поступка</a:t>
            </a:r>
            <a:r>
              <a:rPr lang="sr-Cyrl-CS" sz="1400" b="1"/>
              <a:t>.</a:t>
            </a:r>
            <a:endParaRPr lang="sr-Latn-CS" sz="1400"/>
          </a:p>
          <a:p>
            <a:pPr>
              <a:lnSpc>
                <a:spcPct val="80000"/>
              </a:lnSpc>
            </a:pPr>
            <a:endParaRPr lang="sr-Latn-CS" sz="1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sr-Cyrl-CS" sz="3800"/>
              <a:t>Борба против корупције </a:t>
            </a:r>
            <a:br>
              <a:rPr lang="sr-Cyrl-CS" sz="3800"/>
            </a:br>
            <a:r>
              <a:rPr lang="sr-Cyrl-CS" sz="3800"/>
              <a:t>Политика и домаће институције</a:t>
            </a:r>
            <a:endParaRPr lang="sr-Latn-CS" sz="3800"/>
          </a:p>
        </p:txBody>
      </p:sp>
      <p:sp>
        <p:nvSpPr>
          <p:cNvPr id="12291" name="Rectangle 3"/>
          <p:cNvSpPr>
            <a:spLocks noGrp="1" noChangeArrowheads="1"/>
          </p:cNvSpPr>
          <p:nvPr>
            <p:ph type="body" idx="1"/>
          </p:nvPr>
        </p:nvSpPr>
        <p:spPr/>
        <p:txBody>
          <a:bodyPr/>
          <a:lstStyle/>
          <a:p>
            <a:pPr>
              <a:lnSpc>
                <a:spcPct val="80000"/>
              </a:lnSpc>
              <a:buFont typeface="Wingdings" pitchFamily="2" charset="2"/>
              <a:buNone/>
            </a:pPr>
            <a:r>
              <a:rPr lang="sr-Cyrl-CS" sz="2400"/>
              <a:t>36.</a:t>
            </a:r>
            <a:r>
              <a:rPr lang="sr-Cyrl-CS" sz="2400" b="1"/>
              <a:t> Да ли постоје неке области у којима је корупција израженија? Уколико постоје, како се те области идентификују и које мере се предузимају?</a:t>
            </a:r>
          </a:p>
          <a:p>
            <a:pPr>
              <a:lnSpc>
                <a:spcPct val="80000"/>
              </a:lnSpc>
              <a:buFont typeface="Wingdings" pitchFamily="2" charset="2"/>
              <a:buNone/>
            </a:pPr>
            <a:endParaRPr lang="sr-Cyrl-CS" sz="2400" b="1"/>
          </a:p>
          <a:p>
            <a:pPr>
              <a:lnSpc>
                <a:spcPct val="80000"/>
              </a:lnSpc>
              <a:buFont typeface="Wingdings" pitchFamily="2" charset="2"/>
              <a:buNone/>
            </a:pPr>
            <a:r>
              <a:rPr lang="sr-Cyrl-CS" sz="2400"/>
              <a:t>Наводе се подаци из истраживања јавног мнења и представки упућених Агенцији:</a:t>
            </a:r>
          </a:p>
          <a:p>
            <a:pPr>
              <a:lnSpc>
                <a:spcPct val="80000"/>
              </a:lnSpc>
              <a:buFont typeface="Wingdings" pitchFamily="2" charset="2"/>
              <a:buNone/>
            </a:pPr>
            <a:r>
              <a:rPr lang="sr-Cyrl-CS" sz="2400"/>
              <a:t>“Према анализи представки које је Агенција за борбу против корупције добила од грађана у току 2010. године, грађани су се највише притуживали на корупцију у процесу приватизације државних предузећа, правосуђу, поступку добијања грађевинских дозвола и на рад испекцијских органа.”</a:t>
            </a:r>
            <a:r>
              <a:rPr lang="sr-Latn-CS" sz="2400"/>
              <a:t> </a:t>
            </a:r>
            <a:r>
              <a:rPr lang="sr-Cyrl-CS" sz="2400"/>
              <a:t> </a:t>
            </a:r>
          </a:p>
          <a:p>
            <a:pPr>
              <a:lnSpc>
                <a:spcPct val="80000"/>
              </a:lnSpc>
              <a:buFont typeface="Wingdings" pitchFamily="2" charset="2"/>
              <a:buNone/>
            </a:pPr>
            <a:endParaRPr lang="sr-Latn-CS"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sr-Cyrl-CS" sz="3800"/>
              <a:t>Борба против корупције </a:t>
            </a:r>
            <a:br>
              <a:rPr lang="sr-Cyrl-CS" sz="3800"/>
            </a:br>
            <a:r>
              <a:rPr lang="sr-Cyrl-CS" sz="3800"/>
              <a:t>Политика и домаће институције</a:t>
            </a:r>
            <a:endParaRPr lang="sr-Latn-CS" sz="3800"/>
          </a:p>
        </p:txBody>
      </p:sp>
      <p:sp>
        <p:nvSpPr>
          <p:cNvPr id="24579" name="Rectangle 3"/>
          <p:cNvSpPr>
            <a:spLocks noGrp="1" noChangeArrowheads="1"/>
          </p:cNvSpPr>
          <p:nvPr>
            <p:ph type="body" idx="1"/>
          </p:nvPr>
        </p:nvSpPr>
        <p:spPr/>
        <p:txBody>
          <a:bodyPr/>
          <a:lstStyle/>
          <a:p>
            <a:pPr>
              <a:lnSpc>
                <a:spcPct val="80000"/>
              </a:lnSpc>
            </a:pPr>
            <a:r>
              <a:rPr lang="sr-Cyrl-CS" sz="1800"/>
              <a:t>“Ради превенције и сузбијања корупције, превасходно на располагању стоје механизми садржани у Националној стратегији за борбу против корупције из 2005. године и Акционог плана из 2006. године. У Националној стратегији дефинисане су препоруке које се односе на све системе и области и друштвеног живота: политички систем, правосудни систем и полицију, систем државне управе, територијалне аутономије, локалне самоуправе и јавних служби, систем јавних финансија, привредни систем, област медија, и учешће грађана у циљу борбе против корупције.” </a:t>
            </a:r>
          </a:p>
          <a:p>
            <a:pPr>
              <a:lnSpc>
                <a:spcPct val="80000"/>
              </a:lnSpc>
            </a:pPr>
            <a:r>
              <a:rPr lang="sr-Cyrl-CS" sz="1800"/>
              <a:t>“Можда најјачи механизми су планови интегритета који су законом постали обавеза државним органима који представљају стандардизацију процедуре, процену ризика од корупције у процедурама при државних органа на којима Агенција већ ради. Решавање сукоба интереса на основу прецизних одредби закона заједно са едукацијом, разним семинарима и јавним кампањама су мере које се предузимају.”</a:t>
            </a:r>
            <a:endParaRPr lang="sr-Latn-CS" sz="1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sr-Cyrl-CS"/>
              <a:t>Специјализована тела</a:t>
            </a:r>
            <a:endParaRPr lang="sr-Latn-CS"/>
          </a:p>
        </p:txBody>
      </p:sp>
      <p:sp>
        <p:nvSpPr>
          <p:cNvPr id="14339" name="Rectangle 3"/>
          <p:cNvSpPr>
            <a:spLocks noGrp="1" noChangeArrowheads="1"/>
          </p:cNvSpPr>
          <p:nvPr>
            <p:ph type="body" idx="1"/>
          </p:nvPr>
        </p:nvSpPr>
        <p:spPr/>
        <p:txBody>
          <a:bodyPr/>
          <a:lstStyle/>
          <a:p>
            <a:r>
              <a:rPr lang="sr-Cyrl-CS" sz="2400" b="1"/>
              <a:t>37.  Која специјализована тела за борбу против корупције постоје? Молимо вас да их опишете, наводећи њихов правни и институционални статус, састав, функције, овлашћења и ресурсе (тј. корупцију у јавном и приватном сектору). Како се обезбеђују независност, одговарајући ниво стручности и ресурси за та тела?</a:t>
            </a:r>
          </a:p>
          <a:p>
            <a:endParaRPr lang="sr-Cyrl-CS" sz="2400" b="1"/>
          </a:p>
          <a:p>
            <a:r>
              <a:rPr lang="sr-Cyrl-CS" sz="2400"/>
              <a:t>Наведени Агенција, тужилаштво за организовани криминал, одељење у РЈТ </a:t>
            </a:r>
            <a:endParaRPr lang="sr-Latn-CS"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sr-Cyrl-CS" sz="3800"/>
              <a:t>Специјална тела – полиција и тужилаштво</a:t>
            </a:r>
            <a:endParaRPr lang="sr-Latn-CS" sz="3800"/>
          </a:p>
        </p:txBody>
      </p:sp>
      <p:sp>
        <p:nvSpPr>
          <p:cNvPr id="15363" name="Rectangle 3"/>
          <p:cNvSpPr>
            <a:spLocks noGrp="1" noChangeArrowheads="1"/>
          </p:cNvSpPr>
          <p:nvPr>
            <p:ph type="body" idx="1"/>
          </p:nvPr>
        </p:nvSpPr>
        <p:spPr/>
        <p:txBody>
          <a:bodyPr/>
          <a:lstStyle/>
          <a:p>
            <a:pPr>
              <a:lnSpc>
                <a:spcPct val="80000"/>
              </a:lnSpc>
            </a:pPr>
            <a:r>
              <a:rPr lang="sr-Cyrl-CS" sz="1600" b="1"/>
              <a:t>38. Да ли унутар органа за примену закона и правосуђа постоје специјализована одељења која се баве корупцијом? Уколико постоје, молимо вас да их опишете, наводећи њихов правни и институционални статус, састав, функције, овлашћења и ресурсе.</a:t>
            </a:r>
          </a:p>
          <a:p>
            <a:pPr>
              <a:lnSpc>
                <a:spcPct val="80000"/>
              </a:lnSpc>
            </a:pPr>
            <a:endParaRPr lang="sr-Cyrl-CS" sz="1600" b="1"/>
          </a:p>
          <a:p>
            <a:pPr>
              <a:lnSpc>
                <a:spcPct val="80000"/>
              </a:lnSpc>
            </a:pPr>
            <a:r>
              <a:rPr lang="sr-Cyrl-CS" sz="1600"/>
              <a:t>“У оквиру Управи криминалистичке полиције у Служби за борбу против организованог криминала, налази се Одељење за сузбијање финансијског криминала, у оквиру којег постоји специјализовани Одсек за сузбијање корупције. Осим наведеног, полицијски службеници који се баве привредним криминалом у Служби за сузбијање криминала Управе криминалистичке полиције у седишту МУП-а</a:t>
            </a:r>
            <a:r>
              <a:rPr lang="ru-RU" sz="1600"/>
              <a:t>, </a:t>
            </a:r>
            <a:r>
              <a:rPr lang="sr-Cyrl-CS" sz="1600"/>
              <a:t>такође се баве и откривањем и сузбијањем кривичних дела корупције.</a:t>
            </a:r>
          </a:p>
          <a:p>
            <a:pPr>
              <a:lnSpc>
                <a:spcPct val="80000"/>
              </a:lnSpc>
            </a:pPr>
            <a:r>
              <a:rPr lang="sr-Cyrl-CS" sz="1600"/>
              <a:t>У свим Полицијским управама на подручју Републике Србије постоји Одсек за сузбијање корупције.”</a:t>
            </a:r>
          </a:p>
          <a:p>
            <a:pPr>
              <a:lnSpc>
                <a:spcPct val="80000"/>
              </a:lnSpc>
            </a:pPr>
            <a:endParaRPr lang="sr-Cyrl-CS" sz="1600"/>
          </a:p>
          <a:p>
            <a:pPr>
              <a:lnSpc>
                <a:spcPct val="80000"/>
              </a:lnSpc>
            </a:pPr>
            <a:r>
              <a:rPr lang="sr-Cyrl-CS" sz="1600"/>
              <a:t>Приказани су и подаци о посебним издвајањима за рад посебног одељења Вишег суда за организовани криминал.</a:t>
            </a:r>
            <a:endParaRPr lang="sr-Latn-CS" sz="16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sr-Cyrl-CS"/>
              <a:t>Статистика о корупцији</a:t>
            </a:r>
            <a:endParaRPr lang="sr-Latn-CS"/>
          </a:p>
        </p:txBody>
      </p:sp>
      <p:sp>
        <p:nvSpPr>
          <p:cNvPr id="16387" name="Rectangle 3"/>
          <p:cNvSpPr>
            <a:spLocks noGrp="1" noChangeArrowheads="1"/>
          </p:cNvSpPr>
          <p:nvPr>
            <p:ph type="body" idx="1"/>
          </p:nvPr>
        </p:nvSpPr>
        <p:spPr/>
        <p:txBody>
          <a:bodyPr/>
          <a:lstStyle/>
          <a:p>
            <a:r>
              <a:rPr lang="sr-Cyrl-CS" b="1"/>
              <a:t>39. У којој мери и из којих извора су доступни статистички подаци о случајевима корупције (истраге, предмети на суду, осуде и ниво казни), међународној сарадњи у случајевима корупције, вези између корупције и организованог криминала и вези између корупције и прања новца?</a:t>
            </a:r>
          </a:p>
          <a:p>
            <a:r>
              <a:rPr lang="sr-Cyrl-CS"/>
              <a:t>Описане евиденције полиције, тужилаштва и суда – шта је доступно. </a:t>
            </a:r>
            <a:endParaRPr lang="sr-Latn-C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sr-Cyrl-CS"/>
              <a:t>Обука</a:t>
            </a:r>
            <a:endParaRPr lang="sr-Latn-CS"/>
          </a:p>
        </p:txBody>
      </p:sp>
      <p:sp>
        <p:nvSpPr>
          <p:cNvPr id="17411" name="Rectangle 3"/>
          <p:cNvSpPr>
            <a:spLocks noGrp="1" noChangeArrowheads="1"/>
          </p:cNvSpPr>
          <p:nvPr>
            <p:ph type="body" idx="1"/>
          </p:nvPr>
        </p:nvSpPr>
        <p:spPr/>
        <p:txBody>
          <a:bodyPr/>
          <a:lstStyle/>
          <a:p>
            <a:r>
              <a:rPr lang="sr-Cyrl-CS" b="1"/>
              <a:t>40. Да ли постоји било каква посебна обука за борбу против корупције или обука о етици за државне службенике, правосуђе и органе за примену закона?</a:t>
            </a:r>
          </a:p>
          <a:p>
            <a:r>
              <a:rPr lang="sr-Cyrl-CS" b="1"/>
              <a:t>а) Како и ко обучава релевантно особље?</a:t>
            </a:r>
          </a:p>
          <a:p>
            <a:r>
              <a:rPr lang="sr-Cyrl-CS" b="1"/>
              <a:t>b) Која пратећа кривична дела (нпр. превара, порески преступи и прање новца) су покривена обуком?</a:t>
            </a:r>
            <a:endParaRPr lang="sr-Latn-CS" b="1"/>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sr-Cyrl-CS"/>
              <a:t>Приступ јавним службама</a:t>
            </a:r>
            <a:endParaRPr lang="sr-Latn-CS"/>
          </a:p>
        </p:txBody>
      </p:sp>
      <p:sp>
        <p:nvSpPr>
          <p:cNvPr id="18435" name="Rectangle 3"/>
          <p:cNvSpPr>
            <a:spLocks noGrp="1" noChangeArrowheads="1"/>
          </p:cNvSpPr>
          <p:nvPr>
            <p:ph type="body" idx="1"/>
          </p:nvPr>
        </p:nvSpPr>
        <p:spPr/>
        <p:txBody>
          <a:bodyPr/>
          <a:lstStyle/>
          <a:p>
            <a:pPr>
              <a:lnSpc>
                <a:spcPct val="90000"/>
              </a:lnSpc>
            </a:pPr>
            <a:r>
              <a:rPr lang="sr-Cyrl-CS" b="1"/>
              <a:t>41. Јавне службе: да ли је свим грађанима загарантован подједнак приступ? Да ли постоје прописи који су објективни и засновани на критеријумима заслуга (у смислу адекватних зарада, социјалних права, ротације на осетљивим радним местима, обавеза јавности имовинског стања током трајања службе, правила о сукобу интереса)?</a:t>
            </a:r>
          </a:p>
          <a:p>
            <a:pPr>
              <a:lnSpc>
                <a:spcPct val="90000"/>
              </a:lnSpc>
            </a:pPr>
            <a:r>
              <a:rPr lang="sr-Cyrl-CS"/>
              <a:t>Описане одредбе из прописа.</a:t>
            </a:r>
            <a:endParaRPr lang="sr-Latn-C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sr-Cyrl-CS"/>
              <a:t>Заштита узбуњивача</a:t>
            </a:r>
            <a:endParaRPr lang="sr-Latn-CS"/>
          </a:p>
        </p:txBody>
      </p:sp>
      <p:sp>
        <p:nvSpPr>
          <p:cNvPr id="19459" name="Rectangle 3"/>
          <p:cNvSpPr>
            <a:spLocks noGrp="1" noChangeArrowheads="1"/>
          </p:cNvSpPr>
          <p:nvPr>
            <p:ph type="body" idx="1"/>
          </p:nvPr>
        </p:nvSpPr>
        <p:spPr/>
        <p:txBody>
          <a:bodyPr/>
          <a:lstStyle/>
          <a:p>
            <a:pPr>
              <a:lnSpc>
                <a:spcPct val="80000"/>
              </a:lnSpc>
            </a:pPr>
            <a:r>
              <a:rPr lang="sr-Cyrl-CS" sz="1800" b="1"/>
              <a:t>42. Да ли предузимате било какве мере да би се заштитили звиждачи (лица која упозоравају на неправилности у борби против корупције)?</a:t>
            </a:r>
          </a:p>
          <a:p>
            <a:pPr>
              <a:lnSpc>
                <a:spcPct val="80000"/>
              </a:lnSpc>
            </a:pPr>
            <a:r>
              <a:rPr lang="sr-Cyrl-CS" sz="1800"/>
              <a:t>“Заштитник грађана се у пракси једном позвао на тај члан, штитећи грађанина који му је поднео основану притужбу. Заштита међутим, није потпуна, јер не обухвата све ситуације у којима је оправдано пружити заштиту дувачу у пиштаљку, нити предвиђа јасне механизме и санкције за њено спровођење, односно кршење. Заштитник грађана је, у сарадњи са Повереником за информације од јавног значаја и невладиним сектором, припремио и Народној скупштини 2009. године предложио амандман на Закон који би омогућио потпунију заштиту. Тај амандман је одбијен, а уместо њега прихваћено је садашње решење, које је модификована, ублажена верзија амандмана који је предложио Заштитник грађана.”</a:t>
            </a:r>
          </a:p>
          <a:p>
            <a:pPr>
              <a:lnSpc>
                <a:spcPct val="80000"/>
              </a:lnSpc>
            </a:pPr>
            <a:r>
              <a:rPr lang="sr-Cyrl-CS" sz="1800"/>
              <a:t>Агенција је у току израде Правилника о заштити ,,узбуњивача“ који нуди и практичну заштиту ,,узбуњивачима“. </a:t>
            </a:r>
            <a:endParaRPr lang="sr-Latn-CS" sz="1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sr-Cyrl-CS" sz="3800"/>
              <a:t>Политички критеријуми</a:t>
            </a:r>
            <a:br>
              <a:rPr lang="sr-Cyrl-CS" sz="3800"/>
            </a:br>
            <a:r>
              <a:rPr lang="sr-Cyrl-CS" sz="3800"/>
              <a:t>демократија и владавина права</a:t>
            </a:r>
            <a:endParaRPr lang="sr-Latn-CS" sz="3800"/>
          </a:p>
        </p:txBody>
      </p:sp>
      <p:sp>
        <p:nvSpPr>
          <p:cNvPr id="3075" name="Rectangle 3"/>
          <p:cNvSpPr>
            <a:spLocks noGrp="1" noChangeArrowheads="1"/>
          </p:cNvSpPr>
          <p:nvPr>
            <p:ph type="body" idx="1"/>
          </p:nvPr>
        </p:nvSpPr>
        <p:spPr/>
        <p:txBody>
          <a:bodyPr/>
          <a:lstStyle/>
          <a:p>
            <a:pPr>
              <a:lnSpc>
                <a:spcPct val="80000"/>
              </a:lnSpc>
            </a:pPr>
            <a:r>
              <a:rPr lang="en-US" sz="1600" b="1"/>
              <a:t>87. Молимо да дате анализу или истраживање које су  спровели органи државне</a:t>
            </a:r>
            <a:r>
              <a:rPr lang="sr-Cyrl-CS" sz="1600" b="1"/>
              <a:t> </a:t>
            </a:r>
            <a:r>
              <a:rPr lang="en-US" sz="1600" b="1"/>
              <a:t>управе или друга тела (нпр. међународне организације и НВО) о проблемима</a:t>
            </a:r>
            <a:r>
              <a:rPr lang="sr-Cyrl-CS" sz="1600" b="1"/>
              <a:t> </a:t>
            </a:r>
            <a:r>
              <a:rPr lang="en-US" sz="1600" b="1"/>
              <a:t>корупције са којима се суочава ваша земља.</a:t>
            </a:r>
          </a:p>
          <a:p>
            <a:pPr>
              <a:lnSpc>
                <a:spcPct val="80000"/>
              </a:lnSpc>
            </a:pPr>
            <a:endParaRPr lang="sr-Cyrl-CS" sz="1600" b="1"/>
          </a:p>
          <a:p>
            <a:pPr>
              <a:lnSpc>
                <a:spcPct val="80000"/>
              </a:lnSpc>
            </a:pPr>
            <a:r>
              <a:rPr lang="sr-Cyrl-CS" sz="1600"/>
              <a:t>Наведени подаци из истраживања јавног мнења – Глобалног барометра корупције, ЦПИ, истраживања УНДП.</a:t>
            </a:r>
          </a:p>
          <a:p>
            <a:pPr>
              <a:lnSpc>
                <a:spcPct val="80000"/>
              </a:lnSpc>
            </a:pPr>
            <a:endParaRPr lang="sr-Cyrl-CS" sz="1600"/>
          </a:p>
          <a:p>
            <a:pPr>
              <a:lnSpc>
                <a:spcPct val="80000"/>
              </a:lnSpc>
            </a:pPr>
            <a:endParaRPr lang="sr-Cyrl-CS" sz="1600"/>
          </a:p>
          <a:p>
            <a:pPr>
              <a:lnSpc>
                <a:spcPct val="80000"/>
              </a:lnSpc>
            </a:pPr>
            <a:r>
              <a:rPr lang="en-US" sz="1600" b="1"/>
              <a:t>88. Молимо да дате преглед напора усмерених на сузбијање корупције (нпр.</a:t>
            </a:r>
            <a:r>
              <a:rPr lang="sr-Cyrl-CS" sz="1600" b="1"/>
              <a:t> </a:t>
            </a:r>
            <a:r>
              <a:rPr lang="en-US" sz="1600" b="1"/>
              <a:t>усвајање закона, међународних конвенција, усвајање стратегија и акционих</a:t>
            </a:r>
            <a:r>
              <a:rPr lang="sr-Cyrl-CS" sz="1600" b="1"/>
              <a:t> </a:t>
            </a:r>
            <a:r>
              <a:rPr lang="en-US" sz="1600" b="1"/>
              <a:t>планова за спровођење законодавства, јачање институционалних и људских</a:t>
            </a:r>
            <a:r>
              <a:rPr lang="sr-Cyrl-CS" sz="1600" b="1"/>
              <a:t> </a:t>
            </a:r>
            <a:r>
              <a:rPr lang="en-US" sz="1600" b="1"/>
              <a:t>ресурса који се баве корупцијом).  Који су главни приоритети у овој области?</a:t>
            </a:r>
            <a:r>
              <a:rPr lang="sr-Cyrl-CS" sz="1600" b="1"/>
              <a:t> </a:t>
            </a:r>
            <a:r>
              <a:rPr lang="en-US" sz="1600" b="1"/>
              <a:t>Која су тела одговорна за борбу против корупције? Како се осигурава</a:t>
            </a:r>
            <a:r>
              <a:rPr lang="sr-Cyrl-CS" sz="1600" b="1"/>
              <a:t> </a:t>
            </a:r>
            <a:r>
              <a:rPr lang="en-US" sz="1600" b="1"/>
              <a:t>координација између различитих служби?</a:t>
            </a:r>
            <a:endParaRPr lang="sr-Cyrl-CS" sz="1600" b="1"/>
          </a:p>
          <a:p>
            <a:pPr>
              <a:lnSpc>
                <a:spcPct val="80000"/>
              </a:lnSpc>
            </a:pPr>
            <a:endParaRPr lang="sr-Cyrl-CS" sz="1600" b="1"/>
          </a:p>
          <a:p>
            <a:pPr>
              <a:lnSpc>
                <a:spcPct val="80000"/>
              </a:lnSpc>
            </a:pPr>
            <a:r>
              <a:rPr lang="sr-Cyrl-CS" sz="1600"/>
              <a:t>Наведени кључни закони и тела уз позивање на Стратегију и Акциони план. </a:t>
            </a:r>
            <a:endParaRPr lang="en-US" sz="1600"/>
          </a:p>
          <a:p>
            <a:pPr>
              <a:lnSpc>
                <a:spcPct val="80000"/>
              </a:lnSpc>
            </a:pPr>
            <a:endParaRPr lang="sr-Cyrl-CS" sz="16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sr-Cyrl-CS"/>
              <a:t>Државна управа</a:t>
            </a:r>
            <a:endParaRPr lang="sr-Latn-CS"/>
          </a:p>
        </p:txBody>
      </p:sp>
      <p:sp>
        <p:nvSpPr>
          <p:cNvPr id="20483" name="Rectangle 3"/>
          <p:cNvSpPr>
            <a:spLocks noGrp="1" noChangeArrowheads="1"/>
          </p:cNvSpPr>
          <p:nvPr>
            <p:ph type="body" idx="1"/>
          </p:nvPr>
        </p:nvSpPr>
        <p:spPr/>
        <p:txBody>
          <a:bodyPr/>
          <a:lstStyle/>
          <a:p>
            <a:pPr>
              <a:lnSpc>
                <a:spcPct val="90000"/>
              </a:lnSpc>
            </a:pPr>
            <a:r>
              <a:rPr lang="sr-Cyrl-CS" b="1"/>
              <a:t>43. Да ли су интегритет, одговорност и транспарентност државне управе осигурани, нпр., помоћу средстава за управљање квалитетом, ревизије и надзора стандарда, као што је Заједнички оквир оцењивања руководилаца јавне управе ЕУ?</a:t>
            </a:r>
          </a:p>
          <a:p>
            <a:pPr>
              <a:lnSpc>
                <a:spcPct val="90000"/>
              </a:lnSpc>
            </a:pPr>
            <a:endParaRPr lang="sr-Cyrl-CS" b="1"/>
          </a:p>
          <a:p>
            <a:pPr>
              <a:lnSpc>
                <a:spcPct val="90000"/>
              </a:lnSpc>
            </a:pPr>
            <a:r>
              <a:rPr lang="sr-Cyrl-CS"/>
              <a:t>Опис решења из постојећих закона Србије, без осврта на поменути “Заједнички оквир”.</a:t>
            </a:r>
            <a:endParaRPr lang="sr-Latn-C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sr-Cyrl-CS" sz="3800"/>
              <a:t>Подизање нивоа свести о корупцији</a:t>
            </a:r>
            <a:endParaRPr lang="sr-Latn-CS" sz="3800"/>
          </a:p>
        </p:txBody>
      </p:sp>
      <p:sp>
        <p:nvSpPr>
          <p:cNvPr id="21507" name="Rectangle 3"/>
          <p:cNvSpPr>
            <a:spLocks noGrp="1" noChangeArrowheads="1"/>
          </p:cNvSpPr>
          <p:nvPr>
            <p:ph type="body" idx="1"/>
          </p:nvPr>
        </p:nvSpPr>
        <p:spPr/>
        <p:txBody>
          <a:bodyPr/>
          <a:lstStyle/>
          <a:p>
            <a:r>
              <a:rPr lang="sr-Cyrl-CS" sz="2400" b="1"/>
              <a:t>44. Које мере су предузете за подизање нивоа свести о корупцији као озбиљном кривичном делу (нпр. кампање, медији и обука)? Ко је одговоран за подизање нивоа свести?</a:t>
            </a:r>
          </a:p>
          <a:p>
            <a:r>
              <a:rPr lang="sr-Cyrl-CS" sz="2400"/>
              <a:t>“На основу Националне стратегије за борбу против корупције, сви државни органи и организација грађанског друштва, као и Агенција за борбу против корупције су у обавези да подижу ниво свести грађана о борби против корупције.”</a:t>
            </a:r>
          </a:p>
          <a:p>
            <a:r>
              <a:rPr lang="sr-Cyrl-CS" sz="2400"/>
              <a:t>Наведене су после у одговору неке активности Агенције и Правосудне академије.  </a:t>
            </a:r>
            <a:endParaRPr lang="sr-Latn-CS" sz="2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sr-Cyrl-CS" sz="3800"/>
              <a:t>Кодекси понашања у приватном сектору</a:t>
            </a:r>
            <a:endParaRPr lang="sr-Latn-CS" sz="3800"/>
          </a:p>
        </p:txBody>
      </p:sp>
      <p:sp>
        <p:nvSpPr>
          <p:cNvPr id="22531" name="Rectangle 3"/>
          <p:cNvSpPr>
            <a:spLocks noGrp="1" noChangeArrowheads="1"/>
          </p:cNvSpPr>
          <p:nvPr>
            <p:ph type="body" idx="1"/>
          </p:nvPr>
        </p:nvSpPr>
        <p:spPr/>
        <p:txBody>
          <a:bodyPr/>
          <a:lstStyle/>
          <a:p>
            <a:pPr>
              <a:lnSpc>
                <a:spcPct val="80000"/>
              </a:lnSpc>
            </a:pPr>
            <a:r>
              <a:rPr lang="sr-Cyrl-CS" sz="1800" b="1"/>
              <a:t>45. Да ли за приватни сектор постоје делотворни кодекси понашања и друге мере које повећавају корпоративну друштвену одговорност а које спречавају случајеве корупције? Како се примењују ти кодекси понашања?</a:t>
            </a:r>
          </a:p>
          <a:p>
            <a:pPr>
              <a:lnSpc>
                <a:spcPct val="80000"/>
              </a:lnSpc>
            </a:pPr>
            <a:r>
              <a:rPr lang="sr-Cyrl-CS" sz="1800"/>
              <a:t>“Привредна комора Србије је 2006. године донела Кодекс пословне етике и Кодекс корпоративног управљања, који су објављени у Службеном гласнику РС, број 1/2006.”</a:t>
            </a:r>
          </a:p>
          <a:p>
            <a:pPr>
              <a:lnSpc>
                <a:spcPct val="80000"/>
              </a:lnSpc>
            </a:pPr>
            <a:r>
              <a:rPr lang="sr-Cyrl-CS" sz="1800"/>
              <a:t>“Рад адвоката регулисан је Законом о адвокатури, Статутом Адв</a:t>
            </a:r>
            <a:r>
              <a:rPr lang="sr-Latn-CS" sz="1800"/>
              <a:t>o</a:t>
            </a:r>
            <a:r>
              <a:rPr lang="sr-Cyrl-CS" sz="1800"/>
              <a:t>катске коморе Србије и Кодексом професионалне етике адвоката. Кодексом професионалне етике адвоката утврђена су правила рада адвоката, њихов однос према клијентима, суду, противним странкама у поступку и другим учесницима у судским и другим поступцима, другим адвокатима и адвокатској комори.”</a:t>
            </a:r>
          </a:p>
          <a:p>
            <a:pPr>
              <a:lnSpc>
                <a:spcPct val="80000"/>
              </a:lnSpc>
            </a:pPr>
            <a:endParaRPr lang="sr-Cyrl-CS" sz="1800"/>
          </a:p>
          <a:p>
            <a:pPr>
              <a:lnSpc>
                <a:spcPct val="80000"/>
              </a:lnSpc>
            </a:pPr>
            <a:r>
              <a:rPr lang="sr-Cyrl-CS" sz="1800"/>
              <a:t>Дати су подаци о томе шта кодекси садрже, као и о другим корисним активностима (нпр. Глобални договор) али не и о примени усвојених кодекса.</a:t>
            </a:r>
            <a:endParaRPr lang="sr-Latn-CS" sz="1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sr-Cyrl-CS"/>
              <a:t>Стратегија и планови</a:t>
            </a:r>
            <a:endParaRPr lang="sr-Latn-CS"/>
          </a:p>
        </p:txBody>
      </p:sp>
      <p:sp>
        <p:nvSpPr>
          <p:cNvPr id="23555" name="Rectangle 3"/>
          <p:cNvSpPr>
            <a:spLocks noGrp="1" noChangeArrowheads="1"/>
          </p:cNvSpPr>
          <p:nvPr>
            <p:ph type="body" idx="1"/>
          </p:nvPr>
        </p:nvSpPr>
        <p:spPr/>
        <p:txBody>
          <a:bodyPr/>
          <a:lstStyle/>
          <a:p>
            <a:pPr>
              <a:lnSpc>
                <a:spcPct val="80000"/>
              </a:lnSpc>
            </a:pPr>
            <a:r>
              <a:rPr lang="sr-Cyrl-CS" sz="2000" b="1"/>
              <a:t>46. Које мере, приступи, стратегије, итд. постоје за спречавање корупције? Какво је практично искуство са њиховим спровођењем?</a:t>
            </a:r>
          </a:p>
          <a:p>
            <a:pPr>
              <a:lnSpc>
                <a:spcPct val="80000"/>
              </a:lnSpc>
            </a:pPr>
            <a:r>
              <a:rPr lang="sr-Cyrl-CS" sz="2000"/>
              <a:t>“До сада су секторске планове израдили Министарство унутрашњих послова, Министарство спорта и Министарство здравља.”</a:t>
            </a:r>
          </a:p>
          <a:p>
            <a:pPr>
              <a:lnSpc>
                <a:spcPct val="80000"/>
              </a:lnSpc>
            </a:pPr>
            <a:r>
              <a:rPr lang="sr-Cyrl-CS" sz="2000"/>
              <a:t>У опису практичних искуства помињу се неке активности Агенције (организовање скупова о сукобу интереса, конференција поводом Дана борбе против корупције, подела флајера, обуке СУК, број решења које је Агенција добила и број извештаја функционера које је примила. </a:t>
            </a:r>
          </a:p>
          <a:p>
            <a:pPr>
              <a:lnSpc>
                <a:spcPct val="80000"/>
              </a:lnSpc>
            </a:pPr>
            <a:r>
              <a:rPr lang="sr-Cyrl-CS" sz="2000"/>
              <a:t>Такође се описују корисне измене Закона о слободном приступу информацијама и број случајева које је Повереник имао у раду и решио. </a:t>
            </a:r>
          </a:p>
          <a:p>
            <a:pPr>
              <a:lnSpc>
                <a:spcPct val="80000"/>
              </a:lnSpc>
            </a:pPr>
            <a:r>
              <a:rPr lang="sr-Cyrl-CS" sz="2000"/>
              <a:t>Нема података о томе шта су урадили други органи у примени Стратегије.</a:t>
            </a:r>
            <a:endParaRPr lang="sr-Latn-CS" sz="20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sr-Cyrl-CS" sz="3800"/>
              <a:t>Инфомрације о антикорупцијским законима</a:t>
            </a:r>
            <a:endParaRPr lang="sr-Latn-CS" sz="3800"/>
          </a:p>
        </p:txBody>
      </p:sp>
      <p:sp>
        <p:nvSpPr>
          <p:cNvPr id="25603" name="Rectangle 3"/>
          <p:cNvSpPr>
            <a:spLocks noGrp="1" noChangeArrowheads="1"/>
          </p:cNvSpPr>
          <p:nvPr>
            <p:ph type="body" idx="1"/>
          </p:nvPr>
        </p:nvSpPr>
        <p:spPr/>
        <p:txBody>
          <a:bodyPr/>
          <a:lstStyle/>
          <a:p>
            <a:pPr>
              <a:lnSpc>
                <a:spcPct val="80000"/>
              </a:lnSpc>
            </a:pPr>
            <a:r>
              <a:rPr lang="sr-Cyrl-CS" sz="2400" b="1"/>
              <a:t>47. Молимо вас да пружите сажете информације о законодавству или другим правилима која регулишу ову област.</a:t>
            </a:r>
          </a:p>
          <a:p>
            <a:pPr>
              <a:lnSpc>
                <a:spcPct val="80000"/>
              </a:lnSpc>
            </a:pPr>
            <a:r>
              <a:rPr lang="sr-Cyrl-CS" sz="2400"/>
              <a:t>Побројани прописи</a:t>
            </a:r>
          </a:p>
          <a:p>
            <a:pPr>
              <a:lnSpc>
                <a:spcPct val="80000"/>
              </a:lnSpc>
            </a:pPr>
            <a:r>
              <a:rPr lang="sr-Cyrl-CS" sz="2400"/>
              <a:t>Опис који се односи на правосудне законе: “... којима се поступак именовања и унапређења судија и тужилаца учинио транспарентним да би се вратило поверење јавности у независност тужилаца и судија од политичких утицаја, као и поверење у њихову непристрасност у вршењу функције.”</a:t>
            </a:r>
            <a:r>
              <a:rPr lang="sr-Latn-CS" sz="2400"/>
              <a:t> </a:t>
            </a:r>
            <a:endParaRPr lang="sr-Cyrl-CS" sz="2400"/>
          </a:p>
          <a:p>
            <a:pPr>
              <a:lnSpc>
                <a:spcPct val="80000"/>
              </a:lnSpc>
            </a:pPr>
            <a:r>
              <a:rPr lang="sr-Cyrl-CS" sz="2400"/>
              <a:t>За неке прописе недостаје опис (Закон о контроли државне помоћи, Закон о јавном информисању, Закон о заштити конкуренције итд.)</a:t>
            </a:r>
            <a:endParaRPr lang="sr-Latn-CS" sz="24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sr-Cyrl-CS"/>
              <a:t>Антикорупцијски закони</a:t>
            </a:r>
            <a:endParaRPr lang="sr-Latn-CS"/>
          </a:p>
        </p:txBody>
      </p:sp>
      <p:sp>
        <p:nvSpPr>
          <p:cNvPr id="26627" name="Rectangle 3"/>
          <p:cNvSpPr>
            <a:spLocks noGrp="1" noChangeArrowheads="1"/>
          </p:cNvSpPr>
          <p:nvPr>
            <p:ph type="body" idx="1"/>
          </p:nvPr>
        </p:nvSpPr>
        <p:spPr/>
        <p:txBody>
          <a:bodyPr/>
          <a:lstStyle/>
          <a:p>
            <a:r>
              <a:rPr lang="sr-Cyrl-CS" b="1"/>
              <a:t>48. Који закони за борбу против корупције постоје? Како и која тела их примењују? Да ли законодавство садржи одредбе којима је циљ спречавање корупције?</a:t>
            </a:r>
          </a:p>
          <a:p>
            <a:r>
              <a:rPr lang="sr-Cyrl-CS"/>
              <a:t>У оквиру овог питања дат је опис само за Агенцију. </a:t>
            </a:r>
            <a:endParaRPr lang="sr-Latn-C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sr-Cyrl-CS"/>
              <a:t>Спровођење конвенција</a:t>
            </a:r>
            <a:endParaRPr lang="sr-Latn-CS"/>
          </a:p>
        </p:txBody>
      </p:sp>
      <p:sp>
        <p:nvSpPr>
          <p:cNvPr id="27651" name="Rectangle 3"/>
          <p:cNvSpPr>
            <a:spLocks noGrp="1" noChangeArrowheads="1"/>
          </p:cNvSpPr>
          <p:nvPr>
            <p:ph type="body" idx="1"/>
          </p:nvPr>
        </p:nvSpPr>
        <p:spPr/>
        <p:txBody>
          <a:bodyPr/>
          <a:lstStyle/>
          <a:p>
            <a:r>
              <a:rPr lang="sr-Cyrl-CS" b="1"/>
              <a:t>49. Како се обезбеђује веза између домаћег законодавства и међународних конвенција?</a:t>
            </a:r>
          </a:p>
          <a:p>
            <a:r>
              <a:rPr lang="sr-Cyrl-CS"/>
              <a:t>Описан је правни статус ових конвенција и да се изменама или доношењем закона може постићи усаглашавање. Не помиње се одсуство механизама за праћење обавеза из потпистаних конвенција (шта треба усагласити). </a:t>
            </a:r>
            <a:endParaRPr lang="sr-Latn-C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sr-Cyrl-CS" sz="3800"/>
              <a:t>Усаглашавање са конвенцијама СЕ</a:t>
            </a:r>
            <a:endParaRPr lang="sr-Latn-CS" sz="3800"/>
          </a:p>
        </p:txBody>
      </p:sp>
      <p:sp>
        <p:nvSpPr>
          <p:cNvPr id="28675" name="Rectangle 3"/>
          <p:cNvSpPr>
            <a:spLocks noGrp="1" noChangeArrowheads="1"/>
          </p:cNvSpPr>
          <p:nvPr>
            <p:ph type="body" idx="1"/>
          </p:nvPr>
        </p:nvSpPr>
        <p:spPr/>
        <p:txBody>
          <a:bodyPr/>
          <a:lstStyle/>
          <a:p>
            <a:pPr>
              <a:lnSpc>
                <a:spcPct val="80000"/>
              </a:lnSpc>
            </a:pPr>
            <a:r>
              <a:rPr lang="sr-Cyrl-CS" sz="2400" b="1"/>
              <a:t>50. Да ли се корупција дефинише као кривично дело у складу са Кривично-правном и Грађанско-правном конвенцијом Савета Европе? Која врста понашања се може санкционисати као корупција? Да ли је активно и/или пасивно подмићивање кажњиво? Да ли то важи и за државни и/или за приватни сектор? За трговину утицајем? За корупцију страних и међународних јавних службеника? Које врсте казнених мера постоје (нпр. могућност одузимања прихода, мере дисквалификације)?</a:t>
            </a:r>
          </a:p>
          <a:p>
            <a:pPr>
              <a:lnSpc>
                <a:spcPct val="80000"/>
              </a:lnSpc>
            </a:pPr>
            <a:r>
              <a:rPr lang="sr-Cyrl-CS" sz="2400"/>
              <a:t>“пет препорука, на основу којих је потребно извршити усклађивање Кривичног законика”</a:t>
            </a:r>
            <a:endParaRPr lang="sr-Latn-CS" sz="24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sr-Cyrl-CS"/>
              <a:t>Правила о сукобу интереса</a:t>
            </a:r>
            <a:endParaRPr lang="sr-Latn-CS"/>
          </a:p>
        </p:txBody>
      </p:sp>
      <p:sp>
        <p:nvSpPr>
          <p:cNvPr id="29699" name="Rectangle 3"/>
          <p:cNvSpPr>
            <a:spLocks noGrp="1" noChangeArrowheads="1"/>
          </p:cNvSpPr>
          <p:nvPr>
            <p:ph type="body" idx="1"/>
          </p:nvPr>
        </p:nvSpPr>
        <p:spPr/>
        <p:txBody>
          <a:bodyPr/>
          <a:lstStyle/>
          <a:p>
            <a:r>
              <a:rPr lang="sr-Cyrl-CS" b="1"/>
              <a:t>51. Каква су правила која гарантују избегавање сукоба интереса у раду службеника у влади, државној управи и правосуђу? Да ли законодавство предвиђа јавно објављивање имовног стања и/или интереса поменутих службеника? Како се те објаве оцењују, проверавају и прате? Каква су правила за посланике?</a:t>
            </a:r>
            <a:endParaRPr lang="sr-Latn-CS" b="1"/>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sr-Cyrl-CS"/>
              <a:t>Кодекси понашања</a:t>
            </a:r>
            <a:endParaRPr lang="sr-Latn-CS"/>
          </a:p>
        </p:txBody>
      </p:sp>
      <p:sp>
        <p:nvSpPr>
          <p:cNvPr id="30723" name="Rectangle 3"/>
          <p:cNvSpPr>
            <a:spLocks noGrp="1" noChangeArrowheads="1"/>
          </p:cNvSpPr>
          <p:nvPr>
            <p:ph type="body" idx="1"/>
          </p:nvPr>
        </p:nvSpPr>
        <p:spPr/>
        <p:txBody>
          <a:bodyPr/>
          <a:lstStyle/>
          <a:p>
            <a:r>
              <a:rPr lang="ru-RU" sz="2400" b="1"/>
              <a:t>52. </a:t>
            </a:r>
            <a:r>
              <a:rPr lang="sr-Cyrl-CS" sz="2400" b="1"/>
              <a:t>Да ли постоје прецизни кодекси понашања, који одређују шта јесте, а шта није дозвољено, и који подлежу сталном процесу надгледања? Како се примењују ти кодекси понашања?</a:t>
            </a:r>
          </a:p>
          <a:p>
            <a:r>
              <a:rPr lang="sr-Cyrl-CS" sz="2400"/>
              <a:t>Наведено је и описано неколико кодекса али нема података о њиховој примени. Завршна реченица:</a:t>
            </a:r>
          </a:p>
          <a:p>
            <a:r>
              <a:rPr lang="ru-RU" sz="2400"/>
              <a:t>«Агенцији за борбу против корупције у овом тренутку не достављају се кодекси понашања, нити Агенција врши мониторинг истих.» </a:t>
            </a:r>
            <a:endParaRPr lang="sr-Latn-C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sr-Cyrl-CS" sz="3800"/>
              <a:t>Политички критеријуми</a:t>
            </a:r>
            <a:br>
              <a:rPr lang="sr-Cyrl-CS" sz="3800"/>
            </a:br>
            <a:r>
              <a:rPr lang="sr-Cyrl-CS" sz="3800"/>
              <a:t>демократија и владавина права</a:t>
            </a:r>
            <a:endParaRPr lang="sr-Latn-CS" sz="3800"/>
          </a:p>
        </p:txBody>
      </p:sp>
      <p:sp>
        <p:nvSpPr>
          <p:cNvPr id="5123" name="Rectangle 3"/>
          <p:cNvSpPr>
            <a:spLocks noGrp="1" noChangeArrowheads="1"/>
          </p:cNvSpPr>
          <p:nvPr>
            <p:ph type="body" idx="1"/>
          </p:nvPr>
        </p:nvSpPr>
        <p:spPr/>
        <p:txBody>
          <a:bodyPr/>
          <a:lstStyle/>
          <a:p>
            <a:pPr>
              <a:lnSpc>
                <a:spcPct val="80000"/>
              </a:lnSpc>
            </a:pPr>
            <a:r>
              <a:rPr lang="en-US" sz="2000" b="1"/>
              <a:t>89. Да ли је Стратегија за борбу против корупције била предмет опсежне</a:t>
            </a:r>
            <a:r>
              <a:rPr lang="sr-Cyrl-CS" sz="2000" b="1"/>
              <a:t> </a:t>
            </a:r>
            <a:r>
              <a:rPr lang="en-US" sz="2000" b="1"/>
              <a:t>консултације на свим нивоима (нпр. међусекторске на државном, регионалном</a:t>
            </a:r>
            <a:r>
              <a:rPr lang="sr-Cyrl-CS" sz="2000" b="1"/>
              <a:t> </a:t>
            </a:r>
            <a:r>
              <a:rPr lang="en-US" sz="2000" b="1"/>
              <a:t>и локалном нивоу, консултације са интерресорним групама у приватном</a:t>
            </a:r>
            <a:r>
              <a:rPr lang="sr-Cyrl-CS" sz="2000" b="1"/>
              <a:t> </a:t>
            </a:r>
            <a:r>
              <a:rPr lang="en-US" sz="2000" b="1"/>
              <a:t>сектору, цивилном друштву и медијима итд.)?</a:t>
            </a:r>
          </a:p>
          <a:p>
            <a:pPr>
              <a:lnSpc>
                <a:spcPct val="80000"/>
              </a:lnSpc>
            </a:pPr>
            <a:endParaRPr lang="sr-Cyrl-CS" sz="2000" b="1"/>
          </a:p>
          <a:p>
            <a:pPr>
              <a:lnSpc>
                <a:spcPct val="80000"/>
              </a:lnSpc>
            </a:pPr>
            <a:r>
              <a:rPr lang="en-US" sz="2000" b="1"/>
              <a:t>90. Молимо да опишете активности које се предузимају ради јачања спровођења</a:t>
            </a:r>
            <a:r>
              <a:rPr lang="sr-Cyrl-CS" sz="2000" b="1"/>
              <a:t> </a:t>
            </a:r>
            <a:r>
              <a:rPr lang="en-US" sz="2000" b="1"/>
              <a:t>горе наведеног и да наведете конкретне резултате који се тичу борбе против</a:t>
            </a:r>
            <a:r>
              <a:rPr lang="sr-Cyrl-CS" sz="2000" b="1"/>
              <a:t> </a:t>
            </a:r>
            <a:r>
              <a:rPr lang="en-US" sz="2000" b="1"/>
              <a:t>корупције.</a:t>
            </a:r>
            <a:endParaRPr lang="sr-Cyrl-CS" sz="2000" b="1"/>
          </a:p>
          <a:p>
            <a:pPr>
              <a:lnSpc>
                <a:spcPct val="80000"/>
              </a:lnSpc>
            </a:pPr>
            <a:endParaRPr lang="sr-Cyrl-CS" sz="2000" b="1"/>
          </a:p>
          <a:p>
            <a:pPr>
              <a:lnSpc>
                <a:spcPct val="80000"/>
              </a:lnSpc>
            </a:pPr>
            <a:r>
              <a:rPr lang="sr-Cyrl-CS" sz="2000"/>
              <a:t>Наведени само подаци о резултатима новоуспостављене Агенције за борбу против корупције.</a:t>
            </a:r>
            <a:endParaRPr lang="sr-Latn-CS" sz="2000"/>
          </a:p>
          <a:p>
            <a:pPr>
              <a:lnSpc>
                <a:spcPct val="80000"/>
              </a:lnSpc>
            </a:pPr>
            <a:endParaRPr lang="sr-Latn-CS" sz="18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sr-Cyrl-CS"/>
              <a:t>Заштита узбуњивача</a:t>
            </a:r>
            <a:endParaRPr lang="sr-Latn-CS"/>
          </a:p>
        </p:txBody>
      </p:sp>
      <p:sp>
        <p:nvSpPr>
          <p:cNvPr id="31747" name="Rectangle 3"/>
          <p:cNvSpPr>
            <a:spLocks noGrp="1" noChangeArrowheads="1"/>
          </p:cNvSpPr>
          <p:nvPr>
            <p:ph type="body" idx="1"/>
          </p:nvPr>
        </p:nvSpPr>
        <p:spPr/>
        <p:txBody>
          <a:bodyPr/>
          <a:lstStyle/>
          <a:p>
            <a:pPr>
              <a:lnSpc>
                <a:spcPct val="90000"/>
              </a:lnSpc>
            </a:pPr>
            <a:r>
              <a:rPr lang="sr-Cyrl-CS" b="1"/>
              <a:t>53. –„Звиждање“ (упозоравање на неправилности) – да ли постоје јасна правила (укључујући ефикасну заштиту лица која упозоравају на неправилности) и механизми пријављивања и у државном и у приватном сектору? Молимо вас да то објасните.</a:t>
            </a:r>
          </a:p>
          <a:p>
            <a:pPr>
              <a:lnSpc>
                <a:spcPct val="90000"/>
              </a:lnSpc>
            </a:pPr>
            <a:r>
              <a:rPr lang="sr-Cyrl-CS"/>
              <a:t>Описано шта постоји у три закона и Кодексу пословне етике, без оцене ефикасности заштите. </a:t>
            </a:r>
            <a:endParaRPr lang="sr-Latn-C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sr-Cyrl-CS" sz="3800"/>
              <a:t>Финансирање политичких странака</a:t>
            </a:r>
            <a:endParaRPr lang="sr-Latn-CS" sz="3800"/>
          </a:p>
        </p:txBody>
      </p:sp>
      <p:sp>
        <p:nvSpPr>
          <p:cNvPr id="32771" name="Rectangle 3"/>
          <p:cNvSpPr>
            <a:spLocks noGrp="1" noChangeArrowheads="1"/>
          </p:cNvSpPr>
          <p:nvPr>
            <p:ph type="body" idx="1"/>
          </p:nvPr>
        </p:nvSpPr>
        <p:spPr/>
        <p:txBody>
          <a:bodyPr/>
          <a:lstStyle/>
          <a:p>
            <a:pPr>
              <a:lnSpc>
                <a:spcPct val="80000"/>
              </a:lnSpc>
            </a:pPr>
            <a:r>
              <a:rPr lang="sr-Cyrl-CS" sz="2000" b="1"/>
              <a:t>54. Да ли постоје јасна и транспарентна правила о финансирању политичких странака, друштвених партнера и других интересних група? Да ли ти субјекти подлежу спољној финансијској контроли како би се избегли сукоби интереса између њихових представника, државних службеника и приватног сектора? Какво је практично искуство са применом тих правила?</a:t>
            </a:r>
          </a:p>
          <a:p>
            <a:pPr>
              <a:lnSpc>
                <a:spcPct val="80000"/>
              </a:lnSpc>
            </a:pPr>
            <a:endParaRPr lang="sr-Cyrl-CS" sz="2000"/>
          </a:p>
          <a:p>
            <a:pPr>
              <a:lnSpc>
                <a:spcPct val="80000"/>
              </a:lnSpc>
            </a:pPr>
            <a:r>
              <a:rPr lang="sr-Cyrl-CS" sz="2000"/>
              <a:t>Одговор о практичним искуствима:</a:t>
            </a:r>
          </a:p>
          <a:p>
            <a:pPr>
              <a:lnSpc>
                <a:spcPct val="80000"/>
              </a:lnSpc>
            </a:pPr>
            <a:r>
              <a:rPr lang="sr-Cyrl-CS" sz="2000"/>
              <a:t>Имајући у виду да је Агенција за борбу против корупције почела са радом 01.01.2010. године, а да је већина функционера затечена са две или више функција који, сагласно члану 82. Закона о Агенцији, имају рок да се одлуче за вршење једне функције, примена принудних мера које Агенција има у својој надлежности дефинисаним Законом још није започета.</a:t>
            </a:r>
            <a:endParaRPr lang="sr-Latn-CS" sz="20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sr-Cyrl-CS" sz="3800"/>
              <a:t>Нови закон о финансирању странака</a:t>
            </a:r>
            <a:endParaRPr lang="sr-Latn-CS" sz="3800"/>
          </a:p>
        </p:txBody>
      </p:sp>
      <p:sp>
        <p:nvSpPr>
          <p:cNvPr id="33795" name="Rectangle 3"/>
          <p:cNvSpPr>
            <a:spLocks noGrp="1" noChangeArrowheads="1"/>
          </p:cNvSpPr>
          <p:nvPr>
            <p:ph type="body" idx="1"/>
          </p:nvPr>
        </p:nvSpPr>
        <p:spPr/>
        <p:txBody>
          <a:bodyPr/>
          <a:lstStyle/>
          <a:p>
            <a:pPr>
              <a:lnSpc>
                <a:spcPct val="90000"/>
              </a:lnSpc>
            </a:pPr>
            <a:r>
              <a:rPr lang="sr-Cyrl-CS" sz="2000" b="1"/>
              <a:t>55. Каква је тренутна ситуација у вези са усвајањем новог закона о финансирању странака?</a:t>
            </a:r>
          </a:p>
          <a:p>
            <a:pPr>
              <a:lnSpc>
                <a:spcPct val="90000"/>
              </a:lnSpc>
            </a:pPr>
            <a:endParaRPr lang="sr-Cyrl-CS" sz="2000" b="1"/>
          </a:p>
          <a:p>
            <a:pPr>
              <a:lnSpc>
                <a:spcPct val="90000"/>
              </a:lnSpc>
            </a:pPr>
            <a:r>
              <a:rPr lang="sr-Cyrl-CS" sz="2000"/>
              <a:t>Радна група Министарства правде израдила је радну верзију Закона о финансирању политичких активности. У ужем саставу радне групе учествовали су представници државних органа (Агенције за борбу против корупције, министарстава и Народне скупштине). У ширем саставу радне групе учествовали су невладине организације и народни посланици. Радна верзија је послата Венецијанској комисији/ODIHR-у на експертизу, као и Савету Европе како би експерти ГРЕКО-а дали такође стручно мишљење. Стручно мишљење Венецијанске комисије усвојено је на заседању 17-18. децембру 2010. године. </a:t>
            </a:r>
            <a:endParaRPr lang="sr-Latn-CS" sz="20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sr-Cyrl-CS" sz="3800"/>
              <a:t>Слободан приступ информацијама</a:t>
            </a:r>
            <a:endParaRPr lang="sr-Latn-CS" sz="3800"/>
          </a:p>
        </p:txBody>
      </p:sp>
      <p:sp>
        <p:nvSpPr>
          <p:cNvPr id="34819" name="Rectangle 3"/>
          <p:cNvSpPr>
            <a:spLocks noGrp="1" noChangeArrowheads="1"/>
          </p:cNvSpPr>
          <p:nvPr>
            <p:ph type="body" idx="1"/>
          </p:nvPr>
        </p:nvSpPr>
        <p:spPr/>
        <p:txBody>
          <a:bodyPr/>
          <a:lstStyle/>
          <a:p>
            <a:r>
              <a:rPr lang="sr-Cyrl-CS" b="1"/>
              <a:t>56. Да ли постоји законодавство о слободном приступу информацијама? Какво је искуство са његовим спровођењем? Која је улога и надлежност Повереника за слободан приступ информацијама?</a:t>
            </a:r>
            <a:endParaRPr lang="sr-Latn-CS" b="1"/>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sr-Cyrl-CS" sz="3800"/>
              <a:t>Јавне набавке, приватизација, просторно планирање, изградња</a:t>
            </a:r>
            <a:endParaRPr lang="sr-Latn-CS" sz="3800"/>
          </a:p>
        </p:txBody>
      </p:sp>
      <p:sp>
        <p:nvSpPr>
          <p:cNvPr id="35843" name="Rectangle 3"/>
          <p:cNvSpPr>
            <a:spLocks noGrp="1" noChangeArrowheads="1"/>
          </p:cNvSpPr>
          <p:nvPr>
            <p:ph type="body" idx="1"/>
          </p:nvPr>
        </p:nvSpPr>
        <p:spPr/>
        <p:txBody>
          <a:bodyPr/>
          <a:lstStyle/>
          <a:p>
            <a:pPr>
              <a:lnSpc>
                <a:spcPct val="90000"/>
              </a:lnSpc>
            </a:pPr>
            <a:r>
              <a:rPr lang="sr-Latn-CS" sz="2000" b="1"/>
              <a:t>57. </a:t>
            </a:r>
            <a:r>
              <a:rPr lang="sr-Cyrl-CS" sz="2000" b="1"/>
              <a:t>Јавне набавке, приватизација, велики буџетски издаци, изградња, просторно планирање:</a:t>
            </a:r>
          </a:p>
          <a:p>
            <a:pPr>
              <a:lnSpc>
                <a:spcPct val="90000"/>
              </a:lnSpc>
            </a:pPr>
            <a:r>
              <a:rPr lang="sr-Cyrl-CS" sz="2000" b="1"/>
              <a:t>а) На који начин се ове области надзиру? Да ли је надзор ефикасан и да ли га врши независно тело? Да ли постоји адекватно праћење нерегуларности?</a:t>
            </a:r>
          </a:p>
          <a:p>
            <a:pPr>
              <a:lnSpc>
                <a:spcPct val="90000"/>
              </a:lnSpc>
            </a:pPr>
            <a:r>
              <a:rPr lang="sr-Cyrl-CS" sz="2000"/>
              <a:t>Наведене одредбе прописа, шта постоји, али се из тога не може стећи потпуна слика шта све недостаје.</a:t>
            </a:r>
          </a:p>
          <a:p>
            <a:pPr>
              <a:lnSpc>
                <a:spcPct val="90000"/>
              </a:lnSpc>
            </a:pPr>
            <a:r>
              <a:rPr lang="sr-Cyrl-CS" sz="2000" b="1"/>
              <a:t>b) Да ли постоји парламентарни надзор?</a:t>
            </a:r>
          </a:p>
          <a:p>
            <a:pPr>
              <a:lnSpc>
                <a:spcPct val="90000"/>
              </a:lnSpc>
            </a:pPr>
            <a:r>
              <a:rPr lang="sr-Cyrl-CS" sz="2000" b="1"/>
              <a:t>c) Како је регулисана финансијска контрола?</a:t>
            </a:r>
            <a:r>
              <a:rPr lang="sr-Cyrl-CS" sz="2000"/>
              <a:t> </a:t>
            </a:r>
          </a:p>
          <a:p>
            <a:pPr>
              <a:lnSpc>
                <a:spcPct val="90000"/>
              </a:lnSpc>
            </a:pPr>
            <a:r>
              <a:rPr lang="sr-Cyrl-CS" sz="2000"/>
              <a:t>- </a:t>
            </a:r>
            <a:r>
              <a:rPr lang="sr-Cyrl-CS" sz="2000" b="1"/>
              <a:t>Да ли постоји функционални ревизорски орган?</a:t>
            </a:r>
            <a:endParaRPr lang="sr-Latn-CS" sz="2000" b="1"/>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sr-Cyrl-CS"/>
              <a:t>Поступање по конвенцијама</a:t>
            </a:r>
            <a:endParaRPr lang="sr-Latn-CS"/>
          </a:p>
        </p:txBody>
      </p:sp>
      <p:sp>
        <p:nvSpPr>
          <p:cNvPr id="36867" name="Rectangle 3"/>
          <p:cNvSpPr>
            <a:spLocks noGrp="1" noChangeArrowheads="1"/>
          </p:cNvSpPr>
          <p:nvPr>
            <p:ph type="body" idx="1"/>
          </p:nvPr>
        </p:nvSpPr>
        <p:spPr/>
        <p:txBody>
          <a:bodyPr/>
          <a:lstStyle/>
          <a:p>
            <a:r>
              <a:rPr lang="sr-Cyrl-CS" sz="2400" b="1"/>
              <a:t>58. Молимо вас да пружите сажете информације о приступању релевантним међународним конвенцијама (нпр. Конвенцији УН против корупције, Кривично-правној и Грађанско-правној конвенцији Савета Европе о корупцији, Конвенцији Савета Европе о прању, тражењу, заплени и конфискацији прихода стечених криминалом и Конвенцији </a:t>
            </a:r>
            <a:r>
              <a:rPr lang="sr-Cyrl-CS" sz="2400" b="1" i="1"/>
              <a:t>ОЕЦД</a:t>
            </a:r>
            <a:r>
              <a:rPr lang="sr-Cyrl-CS" sz="2400"/>
              <a:t> </a:t>
            </a:r>
            <a:r>
              <a:rPr lang="sr-Cyrl-CS" sz="2400" b="1"/>
              <a:t>о борби против подмићивања страних јавних службеника у међународним пословним трансакцијама и о подмићивању у међународним пословним трансакцијама).</a:t>
            </a:r>
            <a:endParaRPr lang="sr-Latn-CS" sz="2400" b="1"/>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sr-Cyrl-CS"/>
              <a:t>Поступање по конвенцијама</a:t>
            </a:r>
            <a:endParaRPr lang="sr-Latn-CS"/>
          </a:p>
        </p:txBody>
      </p:sp>
      <p:sp>
        <p:nvSpPr>
          <p:cNvPr id="37891" name="Rectangle 3"/>
          <p:cNvSpPr>
            <a:spLocks noGrp="1" noChangeArrowheads="1"/>
          </p:cNvSpPr>
          <p:nvPr>
            <p:ph type="body" idx="1"/>
          </p:nvPr>
        </p:nvSpPr>
        <p:spPr/>
        <p:txBody>
          <a:bodyPr/>
          <a:lstStyle/>
          <a:p>
            <a:r>
              <a:rPr lang="en-GB" sz="2400" b="1"/>
              <a:t>59. </a:t>
            </a:r>
            <a:r>
              <a:rPr lang="sr-Cyrl-CS" sz="2400" b="1"/>
              <a:t>Које су практичне импликације примене горепоменутих међународних конвенција, укључујући унутрашње мере и стратегије у борби против корупције и иницијативе за побољшање међународне сарадње у борби против корупције (нпр. Међународна агенција за борбу против корупције)?</a:t>
            </a:r>
          </a:p>
          <a:p>
            <a:r>
              <a:rPr lang="sr-Cyrl-CS" sz="2400" b="1"/>
              <a:t>60. Када је Србија постала чланица Групе држава Савета Европе за борбу против корупције (ГРЕКО) и које мере су предузете за примену ГРЕКО препорука?</a:t>
            </a:r>
            <a:r>
              <a:rPr lang="sr-Cyrl-CS" sz="2400"/>
              <a:t> </a:t>
            </a:r>
            <a:endParaRPr lang="sr-Latn-CS" sz="24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sr-Cyrl-CS" sz="3800"/>
              <a:t>Поглавље 24: Правда, слобода и безбедност</a:t>
            </a:r>
            <a:endParaRPr lang="sr-Latn-CS" sz="3800"/>
          </a:p>
        </p:txBody>
      </p:sp>
      <p:sp>
        <p:nvSpPr>
          <p:cNvPr id="38915" name="Rectangle 3"/>
          <p:cNvSpPr>
            <a:spLocks noGrp="1" noChangeArrowheads="1"/>
          </p:cNvSpPr>
          <p:nvPr>
            <p:ph type="body" idx="1"/>
          </p:nvPr>
        </p:nvSpPr>
        <p:spPr/>
        <p:txBody>
          <a:bodyPr/>
          <a:lstStyle/>
          <a:p>
            <a:pPr>
              <a:lnSpc>
                <a:spcPct val="90000"/>
              </a:lnSpc>
            </a:pPr>
            <a:r>
              <a:rPr lang="en-US" sz="2400" b="1"/>
              <a:t>48. Молимо вас да детаљно објасните посебан поступак за добијање</a:t>
            </a:r>
            <a:r>
              <a:rPr lang="sr-Cyrl-CS" sz="2400" b="1"/>
              <a:t> </a:t>
            </a:r>
            <a:r>
              <a:rPr lang="en-US" sz="2400" b="1"/>
              <a:t>биометријских пасоша за грађане Косова, његово функционисање од</a:t>
            </a:r>
            <a:r>
              <a:rPr lang="sr-Cyrl-CS" sz="2400" b="1"/>
              <a:t> </a:t>
            </a:r>
            <a:r>
              <a:rPr lang="en-US" sz="2400" b="1"/>
              <a:t>његовог увођења и мере предузете за спречавање преваре и корупције</a:t>
            </a:r>
            <a:endParaRPr lang="sr-Cyrl-CS" sz="2400" b="1"/>
          </a:p>
          <a:p>
            <a:pPr>
              <a:lnSpc>
                <a:spcPct val="90000"/>
              </a:lnSpc>
            </a:pPr>
            <a:r>
              <a:rPr lang="sr-Cyrl-CS" sz="2400"/>
              <a:t>“</a:t>
            </a:r>
            <a:r>
              <a:rPr lang="en-US" sz="2400"/>
              <a:t>Тако је Министарство унутрашњих послова у периоду од 01.01.2010. године до 01.12.2010. године поништило 81 пријаву пребивалишта лица која су се одјавила са територије АП КиМ и пријавила на те</a:t>
            </a:r>
            <a:r>
              <a:rPr lang="sr-Cyrl-CS" sz="2400"/>
              <a:t>р</a:t>
            </a:r>
            <a:r>
              <a:rPr lang="en-US" sz="2400"/>
              <a:t>иторију Р Србије ван АП КиМ, након што је накнадним проверама утврдило да у моменту пријаве пребивалишта лица нису испуњавала законске услове за пријаву.</a:t>
            </a:r>
            <a:r>
              <a:rPr lang="sr-Cyrl-CS" sz="2400"/>
              <a:t>”</a:t>
            </a:r>
            <a:endParaRPr lang="sr-Latn-CS" sz="24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sr-Cyrl-CS"/>
              <a:t>Корупција на царини</a:t>
            </a:r>
            <a:endParaRPr lang="sr-Latn-CS"/>
          </a:p>
        </p:txBody>
      </p:sp>
      <p:sp>
        <p:nvSpPr>
          <p:cNvPr id="39939" name="Rectangle 3"/>
          <p:cNvSpPr>
            <a:spLocks noGrp="1" noChangeArrowheads="1"/>
          </p:cNvSpPr>
          <p:nvPr>
            <p:ph type="body" idx="1"/>
          </p:nvPr>
        </p:nvSpPr>
        <p:spPr/>
        <p:txBody>
          <a:bodyPr/>
          <a:lstStyle/>
          <a:p>
            <a:pPr>
              <a:lnSpc>
                <a:spcPct val="80000"/>
              </a:lnSpc>
            </a:pPr>
            <a:r>
              <a:rPr lang="sr-Cyrl-CS" sz="1800" b="1"/>
              <a:t>226.Које мере су предузете да би се обезбедио интегритет царинских службеника и спречила корупција?</a:t>
            </a:r>
          </a:p>
          <a:p>
            <a:pPr>
              <a:lnSpc>
                <a:spcPct val="80000"/>
              </a:lnSpc>
            </a:pPr>
            <a:r>
              <a:rPr lang="sr-Cyrl-CS" sz="1800"/>
              <a:t>У циљу обезбеђења  интегритета  царинских службеника и спречавања корупције, Одељење за унутрашњу контролу користи  више оперативних мера: </a:t>
            </a:r>
          </a:p>
          <a:p>
            <a:pPr lvl="1">
              <a:lnSpc>
                <a:spcPct val="80000"/>
              </a:lnSpc>
            </a:pPr>
            <a:r>
              <a:rPr lang="sr-Cyrl-CS" sz="1700"/>
              <a:t>Спроводи поступак изненадне контроле;</a:t>
            </a:r>
          </a:p>
          <a:p>
            <a:pPr lvl="1">
              <a:lnSpc>
                <a:spcPct val="80000"/>
              </a:lnSpc>
            </a:pPr>
            <a:r>
              <a:rPr lang="sr-Cyrl-CS" sz="1700"/>
              <a:t>Од стране руководилаца свих организационих јединица УЦ захтева подношење редовних извештаја у вези са царинским поступцима из којих се може видети да ли постоје елементи тежих облика повреда прописа од стране царинских службеника;</a:t>
            </a:r>
          </a:p>
          <a:p>
            <a:pPr lvl="1">
              <a:lnSpc>
                <a:spcPct val="80000"/>
              </a:lnSpc>
            </a:pPr>
            <a:r>
              <a:rPr lang="sr-Cyrl-CS" sz="1700"/>
              <a:t>Врше се провере свих запослених кроз казнену евиденцију МУП-а РС;</a:t>
            </a:r>
          </a:p>
          <a:p>
            <a:pPr lvl="1">
              <a:lnSpc>
                <a:spcPct val="80000"/>
              </a:lnSpc>
            </a:pPr>
            <a:r>
              <a:rPr lang="sr-Cyrl-CS" sz="1700"/>
              <a:t>Врши се обука царинских службеника кроз организовање семинара и пилот пројекта на тему јачања интегритета царинских службеника и борбе против корупције.</a:t>
            </a:r>
            <a:endParaRPr lang="sr-Latn-CS" sz="17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sr-Cyrl-CS"/>
              <a:t>Царинска унија</a:t>
            </a:r>
            <a:endParaRPr lang="sr-Latn-CS"/>
          </a:p>
        </p:txBody>
      </p:sp>
      <p:sp>
        <p:nvSpPr>
          <p:cNvPr id="40963" name="Rectangle 3"/>
          <p:cNvSpPr>
            <a:spLocks noGrp="1" noChangeArrowheads="1"/>
          </p:cNvSpPr>
          <p:nvPr>
            <p:ph type="body" idx="1"/>
          </p:nvPr>
        </p:nvSpPr>
        <p:spPr/>
        <p:txBody>
          <a:bodyPr/>
          <a:lstStyle/>
          <a:p>
            <a:pPr>
              <a:lnSpc>
                <a:spcPct val="80000"/>
              </a:lnSpc>
            </a:pPr>
            <a:r>
              <a:rPr lang="en-US" sz="1200" b="1"/>
              <a:t>46. Молимо опишите систем и мере које се предузимају да би се избегле и</a:t>
            </a:r>
            <a:r>
              <a:rPr lang="sr-Cyrl-CS" sz="1200" b="1"/>
              <a:t> </a:t>
            </a:r>
            <a:r>
              <a:rPr lang="en-US" sz="1200" b="1"/>
              <a:t>елиминисале појаве корупције и</a:t>
            </a:r>
            <a:r>
              <a:rPr lang="sr-Cyrl-CS" sz="1200" b="1"/>
              <a:t> </a:t>
            </a:r>
            <a:r>
              <a:rPr lang="en-US" sz="1200" b="1"/>
              <a:t>злоупотребе службеног положаја унутар</a:t>
            </a:r>
            <a:r>
              <a:rPr lang="sr-Cyrl-CS" sz="1200" b="1"/>
              <a:t> </a:t>
            </a:r>
            <a:r>
              <a:rPr lang="en-US" sz="1200" b="1"/>
              <a:t>управе, уколико их има.</a:t>
            </a:r>
            <a:endParaRPr lang="sr-Cyrl-CS" sz="1200" b="1"/>
          </a:p>
          <a:p>
            <a:pPr>
              <a:lnSpc>
                <a:spcPct val="80000"/>
              </a:lnSpc>
            </a:pPr>
            <a:endParaRPr lang="sr-Cyrl-CS" sz="1200" b="1"/>
          </a:p>
          <a:p>
            <a:pPr>
              <a:lnSpc>
                <a:spcPct val="80000"/>
              </a:lnSpc>
            </a:pPr>
            <a:r>
              <a:rPr lang="ru-RU" sz="1200"/>
              <a:t>Сходно дисциплинској евиденцији  од 01.01.2009. године до 31.12.2009. године покренуто је укупно 55 дисциплинских поступака због теже повреде службене дужности против 65 царинских службеника, а од наведеног броја  трећина захтева се може подвести под дела, односно теже повреде службене дужности које се односе на корупцију или су у вези са тим делом. Највећи број захтева је поднет због "неизвршавања или несавесног, неблаговременог или немарног обављања послова и радних задатака"</a:t>
            </a:r>
            <a:r>
              <a:rPr lang="sr-Latn-CS" sz="1200"/>
              <a:t> </a:t>
            </a:r>
            <a:endParaRPr lang="sr-Cyrl-CS" sz="1200"/>
          </a:p>
          <a:p>
            <a:pPr>
              <a:lnSpc>
                <a:spcPct val="80000"/>
              </a:lnSpc>
            </a:pPr>
            <a:r>
              <a:rPr lang="ru-RU" sz="1200"/>
              <a:t>Окончан је укупно 41 дисциплински поступак а изречено је укупно 38 дисциплинских мера и то: 9 престанака радног односа  и  29 новчаних казни. </a:t>
            </a:r>
            <a:r>
              <a:rPr lang="sr-Cyrl-CS" sz="1200"/>
              <a:t>Због лакше повреде службене дужности решењем управника је новчано кажњен укупно 21 царински службеник. Дисциплински поступак је вођен против 2 царинска службеника за повреду правила Кодекса понашања царинских службеника, дефинисану као  тежу повреду службене дужности. </a:t>
            </a:r>
          </a:p>
          <a:p>
            <a:pPr>
              <a:lnSpc>
                <a:spcPct val="80000"/>
              </a:lnSpc>
            </a:pPr>
            <a:r>
              <a:rPr lang="sr-Cyrl-CS" sz="1200"/>
              <a:t>Сходно дисцилинској евиденцији у 2010. години (до 30.11.2010. године)</a:t>
            </a:r>
            <a:r>
              <a:rPr lang="ru-RU" sz="1200"/>
              <a:t> покренуто је укупно 54 дисциплинска поступка због теже повреде службене дужности против 67 царинских службеника, а од наведеног броја се (као и у 2009. години) трећина може подвести под дела, односно теже повреде службене дужности које се односе на корупцију или су у  вези са тим делом.</a:t>
            </a:r>
            <a:r>
              <a:rPr lang="sr-Latn-CS" sz="1200"/>
              <a:t> </a:t>
            </a:r>
            <a:endParaRPr lang="sr-Cyrl-CS" sz="1200"/>
          </a:p>
          <a:p>
            <a:pPr>
              <a:lnSpc>
                <a:spcPct val="80000"/>
              </a:lnSpc>
            </a:pPr>
            <a:r>
              <a:rPr lang="ru-RU" sz="1200"/>
              <a:t>Сходно подацима, које поседује Управа царина, у овом тренутку, против 104 царинска службеника се воде  кривични поступци због кривичних дела учињених на раду или у вези са радом  и то у највећем броју случајева због кривичних дела: злоупотреба службеног положаја</a:t>
            </a:r>
            <a:r>
              <a:rPr lang="sr-Latn-CS" sz="120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sr-Cyrl-CS" sz="3800"/>
              <a:t>Подаци који се наводе за Агенцију</a:t>
            </a:r>
            <a:endParaRPr lang="sr-Latn-CS" sz="3800"/>
          </a:p>
        </p:txBody>
      </p:sp>
      <p:sp>
        <p:nvSpPr>
          <p:cNvPr id="6147" name="Rectangle 3"/>
          <p:cNvSpPr>
            <a:spLocks noGrp="1" noChangeArrowheads="1"/>
          </p:cNvSpPr>
          <p:nvPr>
            <p:ph type="body" idx="1"/>
          </p:nvPr>
        </p:nvSpPr>
        <p:spPr/>
        <p:txBody>
          <a:bodyPr/>
          <a:lstStyle/>
          <a:p>
            <a:pPr>
              <a:lnSpc>
                <a:spcPct val="80000"/>
              </a:lnSpc>
            </a:pPr>
            <a:r>
              <a:rPr lang="sr-Cyrl-CS" sz="2000"/>
              <a:t>- 120 решења (којима је утврђен сукоб интереса и дат рок за престанак вршења неспојивих функција);</a:t>
            </a:r>
          </a:p>
          <a:p>
            <a:pPr>
              <a:lnSpc>
                <a:spcPct val="80000"/>
              </a:lnSpc>
            </a:pPr>
            <a:r>
              <a:rPr lang="sr-Cyrl-CS" sz="2000"/>
              <a:t>- 20 решења којима је утврђена повреда одредаба Закона о Агенцији и констатован престанак друге јавне функције по сили закона.</a:t>
            </a:r>
          </a:p>
          <a:p>
            <a:pPr>
              <a:lnSpc>
                <a:spcPct val="80000"/>
              </a:lnSpc>
            </a:pPr>
            <a:r>
              <a:rPr lang="sr-Cyrl-CS" sz="2000"/>
              <a:t>- 11 решења којима је изречена мера упозорења као санкција</a:t>
            </a:r>
          </a:p>
          <a:p>
            <a:pPr>
              <a:lnSpc>
                <a:spcPct val="80000"/>
              </a:lnSpc>
            </a:pPr>
            <a:r>
              <a:rPr lang="sr-Cyrl-CS" sz="2000"/>
              <a:t>и у једном случају је издато 1 решење којим је изречена мера јавног објављивања препоруке за разрешење.</a:t>
            </a:r>
          </a:p>
          <a:p>
            <a:pPr>
              <a:lnSpc>
                <a:spcPct val="80000"/>
              </a:lnSpc>
            </a:pPr>
            <a:r>
              <a:rPr lang="sr-Cyrl-CS" sz="2000"/>
              <a:t>По члану 82. Закона, Агенција је донела 516 одлука којим се одбацује захтев за давање сагласности за настављање вршења функција функционера затечених на више јавних фунција и налаже им се да се у законском року определе коју ће функцију наставити да врше.</a:t>
            </a:r>
          </a:p>
          <a:p>
            <a:pPr>
              <a:lnSpc>
                <a:spcPct val="80000"/>
              </a:lnSpc>
            </a:pPr>
            <a:r>
              <a:rPr lang="sr-Cyrl-CS" sz="2000"/>
              <a:t>До сада је примљено око 236 представки по којима Агенција поступа</a:t>
            </a:r>
            <a:r>
              <a:rPr lang="sr-Latn-CS" sz="2000"/>
              <a: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sr-Cyrl-CS" sz="3800"/>
              <a:t>Заштита финансијских интереса ЕУ</a:t>
            </a:r>
            <a:endParaRPr lang="sr-Latn-CS" sz="3800"/>
          </a:p>
        </p:txBody>
      </p:sp>
      <p:sp>
        <p:nvSpPr>
          <p:cNvPr id="41987" name="Rectangle 3"/>
          <p:cNvSpPr>
            <a:spLocks noGrp="1" noChangeArrowheads="1"/>
          </p:cNvSpPr>
          <p:nvPr>
            <p:ph type="body" idx="1"/>
          </p:nvPr>
        </p:nvSpPr>
        <p:spPr/>
        <p:txBody>
          <a:bodyPr/>
          <a:lstStyle/>
          <a:p>
            <a:r>
              <a:rPr lang="en-US" b="1"/>
              <a:t>22. Које су важеће дефиниције„неправилности“, „проневере“, „корупције“ и</a:t>
            </a:r>
            <a:r>
              <a:rPr lang="sr-Cyrl-CS" b="1"/>
              <a:t> </a:t>
            </a:r>
            <a:r>
              <a:rPr lang="en-US" b="1"/>
              <a:t>„прање новца“?  Молимо вас да наведете: а) релевантне одредбе о</a:t>
            </a:r>
            <a:r>
              <a:rPr lang="sr-Cyrl-CS" b="1"/>
              <a:t> </a:t>
            </a:r>
            <a:r>
              <a:rPr lang="en-US" b="1"/>
              <a:t>проневери у националном кривичном законику; б) општи прекршаји у</a:t>
            </a:r>
            <a:r>
              <a:rPr lang="sr-Cyrl-CS" b="1"/>
              <a:t> </a:t>
            </a:r>
            <a:r>
              <a:rPr lang="en-US" b="1"/>
              <a:t>вези са фалсификовањем као и корупцијом у  националном кривичном</a:t>
            </a:r>
            <a:r>
              <a:rPr lang="sr-Cyrl-CS" b="1"/>
              <a:t> </a:t>
            </a:r>
            <a:r>
              <a:rPr lang="en-US" b="1"/>
              <a:t>законику?</a:t>
            </a:r>
            <a:endParaRPr lang="sr-Latn-CS" b="1"/>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sr-Cyrl-CS"/>
              <a:t>Упитник и одговори</a:t>
            </a:r>
            <a:endParaRPr lang="sr-Latn-CS"/>
          </a:p>
        </p:txBody>
      </p:sp>
      <p:sp>
        <p:nvSpPr>
          <p:cNvPr id="45059" name="Rectangle 3"/>
          <p:cNvSpPr>
            <a:spLocks noGrp="1" noChangeArrowheads="1"/>
          </p:cNvSpPr>
          <p:nvPr>
            <p:ph type="body" idx="1"/>
          </p:nvPr>
        </p:nvSpPr>
        <p:spPr/>
        <p:txBody>
          <a:bodyPr/>
          <a:lstStyle/>
          <a:p>
            <a:pPr>
              <a:lnSpc>
                <a:spcPct val="90000"/>
              </a:lnSpc>
            </a:pPr>
            <a:r>
              <a:rPr lang="sr-Cyrl-CS" sz="2400"/>
              <a:t>Велики значај који ЕУ придаје борби против корупције – 38 питања у којима се корупција или борба против корупције директно помињу</a:t>
            </a:r>
          </a:p>
          <a:p>
            <a:pPr>
              <a:lnSpc>
                <a:spcPct val="90000"/>
              </a:lnSpc>
            </a:pPr>
            <a:r>
              <a:rPr lang="sr-Cyrl-CS" sz="2400"/>
              <a:t>Испитује се превасходно законски оквир и мере које државни органи помињу</a:t>
            </a:r>
          </a:p>
          <a:p>
            <a:pPr>
              <a:lnSpc>
                <a:spcPct val="90000"/>
              </a:lnSpc>
            </a:pPr>
            <a:r>
              <a:rPr lang="sr-Cyrl-CS" sz="2400"/>
              <a:t>У мањем, али и даље значајном броју питања испитује се и спровођење мера – од тога колико ће ЕУ инсистирати на томе да се у примени остваре резултати, да се закони и мере и у пракси покажу као ефикасни у борби против корупције зависи и колико ће се ЕУ мониторинг показати као успешан на овом пољу</a:t>
            </a:r>
            <a:endParaRPr lang="sr-Latn-CS" sz="24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sr-Cyrl-CS"/>
              <a:t>Упитник и одговори</a:t>
            </a:r>
            <a:endParaRPr lang="sr-Latn-CS"/>
          </a:p>
        </p:txBody>
      </p:sp>
      <p:sp>
        <p:nvSpPr>
          <p:cNvPr id="46083" name="Rectangle 3"/>
          <p:cNvSpPr>
            <a:spLocks noGrp="1" noChangeArrowheads="1"/>
          </p:cNvSpPr>
          <p:nvPr>
            <p:ph type="body" idx="1"/>
          </p:nvPr>
        </p:nvSpPr>
        <p:spPr/>
        <p:txBody>
          <a:bodyPr/>
          <a:lstStyle/>
          <a:p>
            <a:pPr>
              <a:lnSpc>
                <a:spcPct val="80000"/>
              </a:lnSpc>
            </a:pPr>
            <a:r>
              <a:rPr lang="sr-Cyrl-CS" sz="2400"/>
              <a:t>Канцеларија за придруживање ЕУ Владе Србије доставила комплетне одговоре у електронском облику истог дана када смо им их затражили</a:t>
            </a:r>
          </a:p>
          <a:p>
            <a:pPr>
              <a:lnSpc>
                <a:spcPct val="80000"/>
              </a:lnSpc>
            </a:pPr>
            <a:r>
              <a:rPr lang="sr-Cyrl-CS" sz="2400"/>
              <a:t>У одговорима нису уочене нетачности, али има питања код којих су одговори непотпуни, нарочито тамо где је требало дати податке о примени закона зато што се не воде евиденције о питањима на која је тражен одговор, зато што норме нису примењиване или зато што би одговор захтевао квалитативну оцену прописа. </a:t>
            </a:r>
          </a:p>
          <a:p>
            <a:pPr>
              <a:lnSpc>
                <a:spcPct val="80000"/>
              </a:lnSpc>
            </a:pPr>
            <a:r>
              <a:rPr lang="sr-Cyrl-CS" sz="2400"/>
              <a:t>Посебан проблем: непотпуност слике код појединих одговора који се односе на активности више државних органа (а одговор су попуњавали само неки од њих)</a:t>
            </a:r>
            <a:endParaRPr lang="sr-Latn-CS"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sr-Cyrl-CS"/>
              <a:t>Поглавље 5: Јавне набавке</a:t>
            </a:r>
            <a:endParaRPr lang="sr-Latn-CS"/>
          </a:p>
        </p:txBody>
      </p:sp>
      <p:sp>
        <p:nvSpPr>
          <p:cNvPr id="7171" name="Rectangle 3"/>
          <p:cNvSpPr>
            <a:spLocks noGrp="1" noChangeArrowheads="1"/>
          </p:cNvSpPr>
          <p:nvPr>
            <p:ph type="body" idx="1"/>
          </p:nvPr>
        </p:nvSpPr>
        <p:spPr/>
        <p:txBody>
          <a:bodyPr/>
          <a:lstStyle/>
          <a:p>
            <a:pPr>
              <a:lnSpc>
                <a:spcPct val="80000"/>
              </a:lnSpc>
            </a:pPr>
            <a:r>
              <a:rPr lang="en-US" sz="2000" b="1"/>
              <a:t>15. На који начин постојеће законодавство узима  у обзир аспекте</a:t>
            </a:r>
            <a:r>
              <a:rPr lang="sr-Cyrl-CS" sz="2000" b="1"/>
              <a:t> </a:t>
            </a:r>
            <a:r>
              <a:rPr lang="en-US" sz="2000" b="1"/>
              <a:t>корупције/сукоба интереса и сродна питања? Молимо да наведете критеријуме</a:t>
            </a:r>
            <a:r>
              <a:rPr lang="sr-Cyrl-CS" sz="2000" b="1"/>
              <a:t> </a:t>
            </a:r>
            <a:r>
              <a:rPr lang="en-US" sz="2000" b="1"/>
              <a:t>за изузимање у тендерским поступцима, као и да наведете да ли су они</a:t>
            </a:r>
            <a:r>
              <a:rPr lang="sr-Cyrl-CS" sz="2000" b="1"/>
              <a:t> </a:t>
            </a:r>
            <a:r>
              <a:rPr lang="en-US" sz="2000" b="1"/>
              <a:t>обавезни или њихово спровођење зависи од наручиоца.</a:t>
            </a:r>
            <a:endParaRPr lang="sr-Cyrl-CS" sz="2000" b="1"/>
          </a:p>
          <a:p>
            <a:pPr>
              <a:lnSpc>
                <a:spcPct val="80000"/>
              </a:lnSpc>
            </a:pPr>
            <a:endParaRPr lang="sr-Cyrl-CS" sz="2000" b="1"/>
          </a:p>
          <a:p>
            <a:pPr>
              <a:lnSpc>
                <a:spcPct val="80000"/>
              </a:lnSpc>
            </a:pPr>
            <a:endParaRPr lang="en-US" sz="2000" b="1"/>
          </a:p>
          <a:p>
            <a:pPr>
              <a:lnSpc>
                <a:spcPct val="80000"/>
              </a:lnSpc>
            </a:pPr>
            <a:r>
              <a:rPr lang="en-US" sz="2000" b="1"/>
              <a:t>16. У колико су случајева у последњих пет година  наручиоци поништили</a:t>
            </a:r>
            <a:r>
              <a:rPr lang="sr-Cyrl-CS" sz="2000" b="1"/>
              <a:t> </a:t>
            </a:r>
            <a:r>
              <a:rPr lang="en-US" sz="2000" b="1"/>
              <a:t>тендер/обуставили поступак/одустали од закључивања уговора због</a:t>
            </a:r>
            <a:r>
              <a:rPr lang="sr-Cyrl-CS" sz="2000" b="1"/>
              <a:t> </a:t>
            </a:r>
            <a:r>
              <a:rPr lang="en-US" sz="2000" b="1"/>
              <a:t>коруптивне праксе? Да ли су на располагању статистички подаци или</a:t>
            </a:r>
            <a:r>
              <a:rPr lang="sr-Cyrl-CS" sz="2000" b="1"/>
              <a:t> </a:t>
            </a:r>
            <a:r>
              <a:rPr lang="en-US" sz="2000" b="1"/>
              <a:t>примери? Који су најчешћи разлози за наведене поступке</a:t>
            </a:r>
            <a:r>
              <a:rPr lang="sr-Cyrl-CS" sz="2000" b="1"/>
              <a:t>?</a:t>
            </a:r>
          </a:p>
          <a:p>
            <a:pPr>
              <a:lnSpc>
                <a:spcPct val="80000"/>
              </a:lnSpc>
            </a:pPr>
            <a:endParaRPr lang="sr-Cyrl-CS" sz="2000" b="1"/>
          </a:p>
          <a:p>
            <a:pPr>
              <a:lnSpc>
                <a:spcPct val="80000"/>
              </a:lnSpc>
            </a:pPr>
            <a:r>
              <a:rPr lang="sr-Cyrl-CS" sz="2000"/>
              <a:t>Подаци не постоје. </a:t>
            </a:r>
            <a:endParaRPr lang="sr-Latn-CS"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sr-Cyrl-CS" sz="3800"/>
              <a:t>Оперативни капацитети и компјутеризација</a:t>
            </a:r>
            <a:endParaRPr lang="sr-Latn-CS" sz="3800"/>
          </a:p>
        </p:txBody>
      </p:sp>
      <p:sp>
        <p:nvSpPr>
          <p:cNvPr id="8195" name="Rectangle 3"/>
          <p:cNvSpPr>
            <a:spLocks noGrp="1" noChangeArrowheads="1"/>
          </p:cNvSpPr>
          <p:nvPr>
            <p:ph type="body" idx="1"/>
          </p:nvPr>
        </p:nvSpPr>
        <p:spPr/>
        <p:txBody>
          <a:bodyPr/>
          <a:lstStyle/>
          <a:p>
            <a:pPr>
              <a:lnSpc>
                <a:spcPct val="80000"/>
              </a:lnSpc>
            </a:pPr>
            <a:r>
              <a:rPr lang="en-US" sz="1800" b="1"/>
              <a:t>37. Молимо вас да наведете податке о корупцији у Пореској управи. На који </a:t>
            </a:r>
            <a:r>
              <a:rPr lang="sr-Cyrl-CS" sz="1800" b="1"/>
              <a:t> </a:t>
            </a:r>
            <a:r>
              <a:rPr lang="en-US" sz="1800" b="1"/>
              <a:t>начин се такви случајеви решавају? Да ли је било који случај ушао у судски поступак?</a:t>
            </a:r>
            <a:endParaRPr lang="sr-Cyrl-CS" sz="1800" b="1"/>
          </a:p>
          <a:p>
            <a:pPr>
              <a:lnSpc>
                <a:spcPct val="80000"/>
              </a:lnSpc>
            </a:pPr>
            <a:endParaRPr lang="sr-Cyrl-CS" sz="1800" b="1"/>
          </a:p>
          <a:p>
            <a:pPr>
              <a:lnSpc>
                <a:spcPct val="80000"/>
              </a:lnSpc>
            </a:pPr>
            <a:r>
              <a:rPr lang="sr-Cyrl-CS" sz="1800"/>
              <a:t>“Kорупција као појавни облик девијантног поступања уочена је и у систему Пореске управе, но имајући у виду чињеницу да се појавни облици исте могу подвести под спорадичне случајеве, то се да закључити да успостављени систем антикорупцијских мера обезбеђује адекватан оквир контролисања нежељених ефеката.”</a:t>
            </a:r>
          </a:p>
          <a:p>
            <a:pPr>
              <a:lnSpc>
                <a:spcPct val="80000"/>
              </a:lnSpc>
            </a:pPr>
            <a:r>
              <a:rPr lang="sr-Cyrl-CS" sz="1800"/>
              <a:t>“</a:t>
            </a:r>
            <a:r>
              <a:rPr lang="en-US" sz="1800"/>
              <a:t>Имајући у виду чињеницу да је против више пореских службеника поднета кривична пријава, као и да надлежни суд спроводи поступак преиспитивања  кривичне одговорности</a:t>
            </a:r>
            <a:r>
              <a:rPr lang="sr-Cyrl-CS" sz="1800"/>
              <a:t> лица за дела учињена у извршењу поверених послова</a:t>
            </a:r>
            <a:r>
              <a:rPr lang="en-US" sz="1800"/>
              <a:t>, то ова управа поред сарадње са надлежним државним органима у поступку разоткривања кривичних дела, као и процесуирања истих, предузима мере из оквира сопствене надлежности, сходно позитивним законским прописима </a:t>
            </a:r>
            <a:r>
              <a:rPr lang="sr-Cyrl-CS" sz="1800"/>
              <a:t>применом института </a:t>
            </a:r>
            <a:r>
              <a:rPr lang="en-US" sz="1800"/>
              <a:t>суспензије, као и </a:t>
            </a:r>
            <a:r>
              <a:rPr lang="sr-Cyrl-CS" sz="1800"/>
              <a:t>изрицањем дисциплинских мера у случајевима када су се стекли услови за исто.”  </a:t>
            </a:r>
            <a:endParaRPr lang="sr-Latn-CS" sz="1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sr-Cyrl-CS"/>
              <a:t>Правосуђе</a:t>
            </a:r>
            <a:endParaRPr lang="sr-Latn-CS"/>
          </a:p>
        </p:txBody>
      </p:sp>
      <p:sp>
        <p:nvSpPr>
          <p:cNvPr id="10243" name="Rectangle 3"/>
          <p:cNvSpPr>
            <a:spLocks noGrp="1" noChangeArrowheads="1"/>
          </p:cNvSpPr>
          <p:nvPr>
            <p:ph type="body" idx="1"/>
          </p:nvPr>
        </p:nvSpPr>
        <p:spPr/>
        <p:txBody>
          <a:bodyPr/>
          <a:lstStyle/>
          <a:p>
            <a:pPr>
              <a:lnSpc>
                <a:spcPct val="80000"/>
              </a:lnSpc>
            </a:pPr>
            <a:r>
              <a:rPr lang="sr-Cyrl-CS" sz="1600" b="1"/>
              <a:t>14. Да ли судије/тужиоци морају да подносе финансијске извештаје (на пример, Агенцији за борбу против корупције)? Уколико морају, колико су детаљни ти извештаји и који механизам постоји за проверу онога што је садржано у њима?</a:t>
            </a:r>
          </a:p>
          <a:p>
            <a:pPr>
              <a:lnSpc>
                <a:spcPct val="80000"/>
              </a:lnSpc>
            </a:pPr>
            <a:r>
              <a:rPr lang="sr-Cyrl-CS" sz="1600" b="1"/>
              <a:t>18. Да ли је било икаквих оптужби за корупцију у правосуђу и ако је било, да ли има икаквих пресуда у тим случајевима? Да ли постоји стратегија/акциони план за борбу против корупције у правосуђу? Уколико постоји, какви су практични резултати њене/његове примене? Молимо вас да наведете статистичке податке о оптужбама и пресудама за корупцију у правосуђу у последњих пет година.</a:t>
            </a:r>
          </a:p>
          <a:p>
            <a:pPr>
              <a:lnSpc>
                <a:spcPct val="80000"/>
              </a:lnSpc>
            </a:pPr>
            <a:endParaRPr lang="sr-Cyrl-CS" sz="1600" b="1"/>
          </a:p>
          <a:p>
            <a:pPr>
              <a:lnSpc>
                <a:spcPct val="80000"/>
              </a:lnSpc>
            </a:pPr>
            <a:r>
              <a:rPr lang="sr-Cyrl-CS" sz="1600"/>
              <a:t>“Практични резултати примене дела стратегије за борбу против корупције у правосуђу се огледају кроз професионализацију, координацију, већој одговорности и контроли свих који раде на гоњењу кривичних дела са елементима корупције, као и спречавању утицаја политичких и неформалних група на рад носилаца јавнотужилачке функције, смањењу корупцијског ризика, јачању успешности извођења предкривичног и кривичног поступка, независност, стручност и самосталност у раду.”</a:t>
            </a:r>
            <a:endParaRPr lang="sr-Latn-CS" sz="1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sr-Cyrl-CS"/>
              <a:t>Правосуђе</a:t>
            </a:r>
            <a:endParaRPr lang="sr-Latn-CS"/>
          </a:p>
        </p:txBody>
      </p:sp>
      <p:sp>
        <p:nvSpPr>
          <p:cNvPr id="11267" name="Rectangle 3"/>
          <p:cNvSpPr>
            <a:spLocks noGrp="1" noChangeArrowheads="1"/>
          </p:cNvSpPr>
          <p:nvPr>
            <p:ph type="body" idx="1"/>
          </p:nvPr>
        </p:nvSpPr>
        <p:spPr/>
        <p:txBody>
          <a:bodyPr/>
          <a:lstStyle/>
          <a:p>
            <a:pPr>
              <a:lnSpc>
                <a:spcPct val="80000"/>
              </a:lnSpc>
            </a:pPr>
            <a:r>
              <a:rPr lang="sr-Cyrl-CS" sz="1600"/>
              <a:t>Практични резултати примене дела стратегије за борбу против корупције у правосуђу се огледају кроз професионализацију, координацију, већој одговорности и контроли свих који раде на гоњењу кривичних дела са елементима корупције, као и спречавању утицаја политичких и неформалних група на рад носилаца јавнотужилачке функције, смањењу корупцијског ризика, јачању успешности извођења предкривичног и кривичног поступка, независност, стручност и самосталност у раду. </a:t>
            </a:r>
          </a:p>
          <a:p>
            <a:pPr>
              <a:lnSpc>
                <a:spcPct val="80000"/>
              </a:lnSpc>
            </a:pPr>
            <a:endParaRPr lang="sr-Cyrl-CS" sz="1600"/>
          </a:p>
          <a:p>
            <a:pPr>
              <a:lnSpc>
                <a:spcPct val="80000"/>
              </a:lnSpc>
            </a:pPr>
            <a:r>
              <a:rPr lang="sr-Cyrl-CS" sz="1600"/>
              <a:t>Према новој методологији за праћење коруптивних кривичних дела, према подацима из уписника произилази да је у Србији у току 2007. године примљено 578 кривичних пријава са коруптивним елементом</a:t>
            </a:r>
            <a:r>
              <a:rPr lang="ru-RU" sz="1600"/>
              <a:t>. </a:t>
            </a:r>
            <a:r>
              <a:rPr lang="sr-Cyrl-CS" sz="1600"/>
              <a:t>Од овог броја су 264 (двестотинешездесетчетири) предмета након провера преко Министарства унутрашњих послова Републике Србије или након спроведене истраге, услед недостатка доказа, окончана одбачајима кривичне пријаве. У 49 предмета су подигнуте оптужнице, а у 97 (деведесетседам) предмета су поднети захтеви за спровођење истраге, док је 8 (осам) предмета уступљено на надлежност у то време Окружним, односно Општинским јавним тужилаштвима. У том периоду је донето 12 осуђујућих пресуда, 7 ослобађајућих уз 2 обуставе поступка (смрт окривљеног).</a:t>
            </a:r>
            <a:r>
              <a:rPr lang="sr-Latn-CS" sz="1600"/>
              <a:t> </a:t>
            </a:r>
            <a:endParaRPr lang="sr-Cyrl-CS" sz="1600"/>
          </a:p>
          <a:p>
            <a:pPr>
              <a:lnSpc>
                <a:spcPct val="80000"/>
              </a:lnSpc>
            </a:pPr>
            <a:endParaRPr lang="sr-Cyrl-CS" sz="1600"/>
          </a:p>
          <a:p>
            <a:pPr>
              <a:lnSpc>
                <a:spcPct val="80000"/>
              </a:lnSpc>
            </a:pPr>
            <a:endParaRPr lang="sr-Latn-CS" sz="16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sr-Cyrl-CS"/>
              <a:t>Правосуђе</a:t>
            </a:r>
            <a:endParaRPr lang="sr-Latn-CS"/>
          </a:p>
        </p:txBody>
      </p:sp>
      <p:sp>
        <p:nvSpPr>
          <p:cNvPr id="43011" name="Rectangle 3"/>
          <p:cNvSpPr>
            <a:spLocks noGrp="1" noChangeArrowheads="1"/>
          </p:cNvSpPr>
          <p:nvPr>
            <p:ph type="body" idx="1"/>
          </p:nvPr>
        </p:nvSpPr>
        <p:spPr/>
        <p:txBody>
          <a:bodyPr/>
          <a:lstStyle/>
          <a:p>
            <a:pPr>
              <a:lnSpc>
                <a:spcPct val="80000"/>
              </a:lnSpc>
            </a:pPr>
            <a:r>
              <a:rPr lang="sr-Cyrl-CS" sz="1400"/>
              <a:t>Преостали број предмета је био у фази провере навода кривичне пријаве и рад тужилаштва се у тим предметима још увек прати. Напомињемо да изнети подаци не садрже податке о предметима који су јавности већ познати као нпр. „предмет стечајне мафије“, „предмет друмске мафије“, „предмет професора са Правног факултета у Крагујевцу“. Сви достављени извештаји Општинских и Окружних тужилаштава разматрају се од стране Комисије Републичког јавног тужилаштва</a:t>
            </a:r>
            <a:r>
              <a:rPr lang="ru-RU" sz="1400"/>
              <a:t>.</a:t>
            </a:r>
          </a:p>
          <a:p>
            <a:pPr>
              <a:lnSpc>
                <a:spcPct val="80000"/>
              </a:lnSpc>
            </a:pPr>
            <a:endParaRPr lang="sr-Cyrl-CS" sz="1400"/>
          </a:p>
          <a:p>
            <a:pPr>
              <a:lnSpc>
                <a:spcPct val="80000"/>
              </a:lnSpc>
            </a:pPr>
            <a:r>
              <a:rPr lang="sr-Cyrl-CS" sz="1400"/>
              <a:t>Посебно за корупцију у правосуђу је било оптужби: 2005. године, оптужена су два лица за кривично дело </a:t>
            </a:r>
            <a:r>
              <a:rPr lang="sr-Cyrl-CS" sz="1400" b="1"/>
              <a:t>кршење закона од стране судије, јавног тужиоца и његовог заменика из чл. 360. КЗ </a:t>
            </a:r>
            <a:r>
              <a:rPr lang="sr-Cyrl-CS" sz="1400"/>
              <a:t>донета је условна осуда која је по жалби потврђена уз меру безбедности. Исте године једно лице је оптужено за кривично дело примање мита из чл. 367. КЗ, осуђено је на затвор и пресуда је правноснажна. 2006. године два лица су оптужена за кривично дело кршење закона од стране судије, јавног тужиоца и његовог заменика из чл. 360. КЗ. Према једном лицу поступак је у току, а друго лице је ослобођено и пресуда је након жалбе потврђена. 2007. године два лица су оптужена за кривично дело кршење закона од стране судије, јавног тужиоца и његовог заменика из чл. 360. КЗ и према оба лица поступак је у току. 2008. године, оптужена су два лица за кривично дело примање мита из чл. 367. КЗ и поступак је у току. У 2009. години једно лице је оптужено за кривично дело давање мита из чл. 368. КЗ које је 2010. године ослобођено, а поступак по жалби је у току. </a:t>
            </a:r>
            <a:endParaRPr lang="ru-RU" sz="1400"/>
          </a:p>
          <a:p>
            <a:pPr>
              <a:lnSpc>
                <a:spcPct val="80000"/>
              </a:lnSpc>
            </a:pPr>
            <a:r>
              <a:rPr lang="ru-RU" sz="1400"/>
              <a:t>Тужилаштво за организовани криминал је у свом досадашњем раду покренуло кривичне поступке против троје судија и једног бившег заменика тужиоца због кривичних дела примања мита и злоупотребе службеног положаја, кој</a:t>
            </a:r>
            <a:r>
              <a:rPr lang="en-US" sz="1400"/>
              <a:t>a</a:t>
            </a:r>
            <a:r>
              <a:rPr lang="ru-RU" sz="1400"/>
              <a:t> кривична дела спадају у групу коруптивних кривичних дела. </a:t>
            </a:r>
          </a:p>
          <a:p>
            <a:pPr>
              <a:lnSpc>
                <a:spcPct val="80000"/>
              </a:lnSpc>
            </a:pPr>
            <a:endParaRPr lang="sr-Latn-CS" sz="1400"/>
          </a:p>
        </p:txBody>
      </p:sp>
    </p:spTree>
  </p:cSld>
  <p:clrMapOvr>
    <a:masterClrMapping/>
  </p:clrMapOvr>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Layers</Template>
  <TotalTime>146</TotalTime>
  <Words>4828</Words>
  <Application>Microsoft Office PowerPoint</Application>
  <PresentationFormat>On-screen Show (4:3)</PresentationFormat>
  <Paragraphs>184</Paragraphs>
  <Slides>42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Times New Roman</vt:lpstr>
      <vt:lpstr>Wingdings</vt:lpstr>
      <vt:lpstr>Layers</vt:lpstr>
      <vt:lpstr>Упитник ЕУ за Србију и борба против корупције</vt:lpstr>
      <vt:lpstr>Политички критеријуми демократија и владавина права</vt:lpstr>
      <vt:lpstr>Политички критеријуми демократија и владавина права</vt:lpstr>
      <vt:lpstr>Подаци који се наводе за Агенцију</vt:lpstr>
      <vt:lpstr>Поглавље 5: Јавне набавке</vt:lpstr>
      <vt:lpstr>Оперативни капацитети и компјутеризација</vt:lpstr>
      <vt:lpstr>Правосуђе</vt:lpstr>
      <vt:lpstr>Правосуђе</vt:lpstr>
      <vt:lpstr>Правосуђе</vt:lpstr>
      <vt:lpstr>Правосуђе</vt:lpstr>
      <vt:lpstr>Правосуђе</vt:lpstr>
      <vt:lpstr>Борба против корупције  Политика и домаће институције</vt:lpstr>
      <vt:lpstr>Борба против корупције  Политика и домаће институције</vt:lpstr>
      <vt:lpstr>Специјализована тела</vt:lpstr>
      <vt:lpstr>Специјална тела – полиција и тужилаштво</vt:lpstr>
      <vt:lpstr>Статистика о корупцији</vt:lpstr>
      <vt:lpstr>Обука</vt:lpstr>
      <vt:lpstr>Приступ јавним службама</vt:lpstr>
      <vt:lpstr>Заштита узбуњивача</vt:lpstr>
      <vt:lpstr>Државна управа</vt:lpstr>
      <vt:lpstr>Подизање нивоа свести о корупцији</vt:lpstr>
      <vt:lpstr>Кодекси понашања у приватном сектору</vt:lpstr>
      <vt:lpstr>Стратегија и планови</vt:lpstr>
      <vt:lpstr>Инфомрације о антикорупцијским законима</vt:lpstr>
      <vt:lpstr>Антикорупцијски закони</vt:lpstr>
      <vt:lpstr>Спровођење конвенција</vt:lpstr>
      <vt:lpstr>Усаглашавање са конвенцијама СЕ</vt:lpstr>
      <vt:lpstr>Правила о сукобу интереса</vt:lpstr>
      <vt:lpstr>Кодекси понашања</vt:lpstr>
      <vt:lpstr>Заштита узбуњивача</vt:lpstr>
      <vt:lpstr>Финансирање политичких странака</vt:lpstr>
      <vt:lpstr>Нови закон о финансирању странака</vt:lpstr>
      <vt:lpstr>Слободан приступ информацијама</vt:lpstr>
      <vt:lpstr>Јавне набавке, приватизација, просторно планирање, изградња</vt:lpstr>
      <vt:lpstr>Поступање по конвенцијама</vt:lpstr>
      <vt:lpstr>Поступање по конвенцијама</vt:lpstr>
      <vt:lpstr>Поглавље 24: Правда, слобода и безбедност</vt:lpstr>
      <vt:lpstr>Корупција на царини</vt:lpstr>
      <vt:lpstr>Царинска унија</vt:lpstr>
      <vt:lpstr>Заштита финансијских интереса ЕУ</vt:lpstr>
      <vt:lpstr>Упитник и одговори</vt:lpstr>
      <vt:lpstr>Упитник и одговори</vt:lpstr>
    </vt:vector>
  </TitlesOfParts>
  <Company>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Упитник ЕУ за Србију и борба против корупције</dc:title>
  <dc:creator>Nemanja</dc:creator>
  <cp:lastModifiedBy>x4</cp:lastModifiedBy>
  <cp:revision>2</cp:revision>
  <dcterms:created xsi:type="dcterms:W3CDTF">2011-01-28T06:19:34Z</dcterms:created>
  <dcterms:modified xsi:type="dcterms:W3CDTF">2012-02-02T15:04:16Z</dcterms:modified>
</cp:coreProperties>
</file>